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68" r:id="rId3"/>
    <p:sldId id="272" r:id="rId4"/>
    <p:sldId id="273" r:id="rId5"/>
    <p:sldId id="274" r:id="rId6"/>
    <p:sldId id="275" r:id="rId7"/>
    <p:sldId id="269" r:id="rId8"/>
    <p:sldId id="270" r:id="rId9"/>
    <p:sldId id="271" r:id="rId10"/>
    <p:sldId id="256" r:id="rId11"/>
    <p:sldId id="257" r:id="rId12"/>
    <p:sldId id="258" r:id="rId13"/>
    <p:sldId id="259" r:id="rId14"/>
    <p:sldId id="260" r:id="rId15"/>
    <p:sldId id="261" r:id="rId16"/>
    <p:sldId id="262" r:id="rId17"/>
    <p:sldId id="263" r:id="rId18"/>
    <p:sldId id="264" r:id="rId19"/>
    <p:sldId id="265" r:id="rId20"/>
    <p:sldId id="266"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14.02.2021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14.02.2021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14.02.2021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14.02.2021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14.02.2021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14.02.2021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14.02.2021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14.02.2021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Картинки по запросу &quot;фон для презентации&quot;"/>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2786050" y="214290"/>
            <a:ext cx="4270720" cy="70788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solidFill>
                  <a:srgbClr val="FF0000"/>
                </a:solidFill>
              </a:rPr>
              <a:t>Join the fragments.</a:t>
            </a:r>
            <a:endParaRPr lang="ru-RU" sz="4000" b="1" cap="none" spc="0" dirty="0">
              <a:ln w="11430"/>
              <a:solidFill>
                <a:srgbClr val="FF0000"/>
              </a:solidFill>
              <a:effectLst>
                <a:outerShdw blurRad="50800" dist="39000" dir="5460000" algn="tl">
                  <a:srgbClr val="000000">
                    <a:alpha val="38000"/>
                  </a:srgbClr>
                </a:outerShdw>
              </a:effectLst>
            </a:endParaRPr>
          </a:p>
        </p:txBody>
      </p:sp>
      <p:sp>
        <p:nvSpPr>
          <p:cNvPr id="6" name="TextBox 5"/>
          <p:cNvSpPr txBox="1"/>
          <p:nvPr/>
        </p:nvSpPr>
        <p:spPr>
          <a:xfrm>
            <a:off x="928662" y="1142984"/>
            <a:ext cx="1857388"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1. “Alice …</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8" name="TextBox 7"/>
          <p:cNvSpPr txBox="1"/>
          <p:nvPr/>
        </p:nvSpPr>
        <p:spPr>
          <a:xfrm>
            <a:off x="928662" y="1857364"/>
            <a:ext cx="2428892" cy="461665"/>
          </a:xfrm>
          <a:prstGeom prst="rect">
            <a:avLst/>
          </a:prstGeom>
          <a:noFill/>
        </p:spPr>
        <p:txBody>
          <a:bodyPr wrap="square" rtlCol="0">
            <a:spAutoFit/>
          </a:bodyPr>
          <a:lstStyle/>
          <a:p>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2</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 “Robinson …</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9" name="TextBox 8"/>
          <p:cNvSpPr txBox="1"/>
          <p:nvPr/>
        </p:nvSpPr>
        <p:spPr>
          <a:xfrm>
            <a:off x="928662" y="2500306"/>
            <a:ext cx="2000264" cy="461665"/>
          </a:xfrm>
          <a:prstGeom prst="rect">
            <a:avLst/>
          </a:prstGeom>
          <a:noFill/>
        </p:spPr>
        <p:txBody>
          <a:bodyPr wrap="square" rtlCol="0">
            <a:spAutoFit/>
          </a:bodyPr>
          <a:lstStyle/>
          <a:p>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3</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 “Oliver …</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0" name="TextBox 9"/>
          <p:cNvSpPr txBox="1"/>
          <p:nvPr/>
        </p:nvSpPr>
        <p:spPr>
          <a:xfrm>
            <a:off x="928662" y="3143248"/>
            <a:ext cx="1928826" cy="461665"/>
          </a:xfrm>
          <a:prstGeom prst="rect">
            <a:avLst/>
          </a:prstGeom>
          <a:noFill/>
        </p:spPr>
        <p:txBody>
          <a:bodyPr wrap="square" rtlCol="0">
            <a:spAutoFit/>
          </a:bodyPr>
          <a:lstStyle/>
          <a:p>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4</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 “King …</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1" name="TextBox 10"/>
          <p:cNvSpPr txBox="1"/>
          <p:nvPr/>
        </p:nvSpPr>
        <p:spPr>
          <a:xfrm>
            <a:off x="928662" y="3857628"/>
            <a:ext cx="2500330"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5. “Three men …</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2" name="TextBox 11"/>
          <p:cNvSpPr txBox="1"/>
          <p:nvPr/>
        </p:nvSpPr>
        <p:spPr>
          <a:xfrm>
            <a:off x="928662" y="4500570"/>
            <a:ext cx="1714512"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6. “Peter …</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3" name="TextBox 12"/>
          <p:cNvSpPr txBox="1"/>
          <p:nvPr/>
        </p:nvSpPr>
        <p:spPr>
          <a:xfrm>
            <a:off x="6143636" y="1142984"/>
            <a:ext cx="2143140"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a) … Crusoe”</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4" name="TextBox 13"/>
          <p:cNvSpPr txBox="1"/>
          <p:nvPr/>
        </p:nvSpPr>
        <p:spPr>
          <a:xfrm>
            <a:off x="6143636" y="1785926"/>
            <a:ext cx="2000264"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b) … Lear”</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5" name="TextBox 14"/>
          <p:cNvSpPr txBox="1"/>
          <p:nvPr/>
        </p:nvSpPr>
        <p:spPr>
          <a:xfrm>
            <a:off x="6143636" y="2428868"/>
            <a:ext cx="2286016"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c) … in a boat”</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6" name="TextBox 15"/>
          <p:cNvSpPr txBox="1"/>
          <p:nvPr/>
        </p:nvSpPr>
        <p:spPr>
          <a:xfrm>
            <a:off x="6143636" y="3143248"/>
            <a:ext cx="1643074"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d) … Pan”</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7" name="TextBox 16"/>
          <p:cNvSpPr txBox="1"/>
          <p:nvPr/>
        </p:nvSpPr>
        <p:spPr>
          <a:xfrm>
            <a:off x="6143636" y="3786190"/>
            <a:ext cx="2000264"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e) … Twist”</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8" name="TextBox 17"/>
          <p:cNvSpPr txBox="1"/>
          <p:nvPr/>
        </p:nvSpPr>
        <p:spPr>
          <a:xfrm>
            <a:off x="6143604" y="4500570"/>
            <a:ext cx="3000396"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f) … in Wonderland”</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9" name="TextBox 18"/>
          <p:cNvSpPr txBox="1"/>
          <p:nvPr/>
        </p:nvSpPr>
        <p:spPr>
          <a:xfrm>
            <a:off x="3000364" y="1142984"/>
            <a:ext cx="3214710" cy="461665"/>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“Alice in Wonderland”</a:t>
            </a:r>
            <a:endParaRPr lang="ru-RU" sz="24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0" name="TextBox 19"/>
          <p:cNvSpPr txBox="1"/>
          <p:nvPr/>
        </p:nvSpPr>
        <p:spPr>
          <a:xfrm>
            <a:off x="3214678" y="1857364"/>
            <a:ext cx="2928958" cy="461665"/>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“Robinson Crusoe”</a:t>
            </a:r>
            <a:endPar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1" name="TextBox 20"/>
          <p:cNvSpPr txBox="1"/>
          <p:nvPr/>
        </p:nvSpPr>
        <p:spPr>
          <a:xfrm>
            <a:off x="3500430" y="2428868"/>
            <a:ext cx="2143140" cy="461665"/>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“Oliver Twist “</a:t>
            </a:r>
            <a:endPar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2" name="TextBox 21"/>
          <p:cNvSpPr txBox="1"/>
          <p:nvPr/>
        </p:nvSpPr>
        <p:spPr>
          <a:xfrm>
            <a:off x="3643306" y="3643314"/>
            <a:ext cx="1714512" cy="830997"/>
          </a:xfrm>
          <a:prstGeom prst="rect">
            <a:avLst/>
          </a:prstGeom>
          <a:noFill/>
        </p:spPr>
        <p:txBody>
          <a:bodyPr wrap="square" rtlCol="0">
            <a:spAutoFit/>
          </a:bodyPr>
          <a:lstStyle/>
          <a:p>
            <a:pPr algn="ct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“Three men</a:t>
            </a:r>
          </a:p>
          <a:p>
            <a:pPr algn="ct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in a boat”</a:t>
            </a:r>
            <a:endPar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3" name="TextBox 22"/>
          <p:cNvSpPr txBox="1"/>
          <p:nvPr/>
        </p:nvSpPr>
        <p:spPr>
          <a:xfrm>
            <a:off x="3643306" y="3071810"/>
            <a:ext cx="2071702" cy="461665"/>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“King Lear”</a:t>
            </a:r>
            <a:endPar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4" name="TextBox 23"/>
          <p:cNvSpPr txBox="1"/>
          <p:nvPr/>
        </p:nvSpPr>
        <p:spPr>
          <a:xfrm>
            <a:off x="3643306" y="4500570"/>
            <a:ext cx="2000264" cy="461665"/>
          </a:xfrm>
          <a:prstGeom prst="rect">
            <a:avLst/>
          </a:prstGeom>
          <a:noFill/>
        </p:spPr>
        <p:txBody>
          <a:bodyPr wrap="square" rtlCol="0">
            <a:spAutoFit/>
          </a:bodyPr>
          <a:lstStyle/>
          <a:p>
            <a:pPr algn="ct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“Peter Pan”</a:t>
            </a:r>
            <a:endPar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down)">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down)">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down)">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500"/>
                                        <p:tgtEl>
                                          <p:spTgt spid="2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down)">
                                      <p:cBhvr>
                                        <p:cTn id="3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Картинки по запросу &quot;фон для презентации&quot;"/>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Прямоугольник 5"/>
          <p:cNvSpPr/>
          <p:nvPr/>
        </p:nvSpPr>
        <p:spPr>
          <a:xfrm>
            <a:off x="1785918" y="0"/>
            <a:ext cx="6322565" cy="132343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solidFill>
                  <a:srgbClr val="FF0000"/>
                </a:solidFill>
              </a:rPr>
              <a:t>Match the English and the </a:t>
            </a:r>
            <a:endParaRPr lang="ru-RU" sz="4000" b="1" dirty="0" smtClean="0">
              <a:solidFill>
                <a:srgbClr val="FF0000"/>
              </a:solidFill>
            </a:endParaRPr>
          </a:p>
          <a:p>
            <a:pPr algn="ctr"/>
            <a:r>
              <a:rPr lang="en-US" sz="4000" b="1" dirty="0" smtClean="0">
                <a:solidFill>
                  <a:srgbClr val="FF0000"/>
                </a:solidFill>
              </a:rPr>
              <a:t>Russian variants of proverbs.</a:t>
            </a:r>
            <a:endParaRPr lang="ru-RU" sz="4000" b="1" cap="none" spc="0" dirty="0">
              <a:ln w="11430"/>
              <a:solidFill>
                <a:srgbClr val="FF0000"/>
              </a:solidFill>
              <a:effectLst>
                <a:outerShdw blurRad="50800" dist="39000" dir="5460000" algn="tl">
                  <a:srgbClr val="000000">
                    <a:alpha val="38000"/>
                  </a:srgbClr>
                </a:outerShdw>
              </a:effectLst>
            </a:endParaRPr>
          </a:p>
        </p:txBody>
      </p:sp>
      <p:sp>
        <p:nvSpPr>
          <p:cNvPr id="7" name="TextBox 6"/>
          <p:cNvSpPr txBox="1"/>
          <p:nvPr/>
        </p:nvSpPr>
        <p:spPr>
          <a:xfrm>
            <a:off x="500034" y="1428736"/>
            <a:ext cx="3786214"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1. Live and learn.</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8" name="TextBox 7"/>
          <p:cNvSpPr txBox="1"/>
          <p:nvPr/>
        </p:nvSpPr>
        <p:spPr>
          <a:xfrm>
            <a:off x="500034" y="2500306"/>
            <a:ext cx="3714776"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2. Knowledge is power.</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9" name="TextBox 8"/>
          <p:cNvSpPr txBox="1"/>
          <p:nvPr/>
        </p:nvSpPr>
        <p:spPr>
          <a:xfrm>
            <a:off x="500034" y="5143512"/>
            <a:ext cx="5715040" cy="830997"/>
          </a:xfrm>
          <a:prstGeom prst="rect">
            <a:avLst/>
          </a:prstGeom>
          <a:noFill/>
        </p:spPr>
        <p:txBody>
          <a:bodyPr wrap="square" rtlCol="0">
            <a:spAutoFit/>
          </a:bodyPr>
          <a:lstStyle/>
          <a:p>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4</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 A friend in need </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is a friend indeed.</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0" name="TextBox 9"/>
          <p:cNvSpPr txBox="1"/>
          <p:nvPr/>
        </p:nvSpPr>
        <p:spPr>
          <a:xfrm>
            <a:off x="500034" y="3500438"/>
            <a:ext cx="4214842" cy="830997"/>
          </a:xfrm>
          <a:prstGeom prst="rect">
            <a:avLst/>
          </a:prstGeom>
          <a:noFill/>
        </p:spPr>
        <p:txBody>
          <a:bodyPr wrap="square" rtlCol="0">
            <a:spAutoFit/>
          </a:bodyPr>
          <a:lstStyle/>
          <a:p>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3</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 Men learn while </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they reach.</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1" name="TextBox 10"/>
          <p:cNvSpPr txBox="1"/>
          <p:nvPr/>
        </p:nvSpPr>
        <p:spPr>
          <a:xfrm>
            <a:off x="5214942" y="1428736"/>
            <a:ext cx="3143272" cy="461665"/>
          </a:xfrm>
          <a:prstGeom prst="rect">
            <a:avLst/>
          </a:prstGeom>
          <a:noFill/>
        </p:spPr>
        <p:txBody>
          <a:bodyPr wrap="square" rtlCol="0">
            <a:spAutoFit/>
          </a:bodyPr>
          <a:lstStyle/>
          <a:p>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а</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Знание</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 – </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сила</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2" name="TextBox 11"/>
          <p:cNvSpPr txBox="1"/>
          <p:nvPr/>
        </p:nvSpPr>
        <p:spPr>
          <a:xfrm>
            <a:off x="5214942" y="2500306"/>
            <a:ext cx="3571900" cy="830997"/>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b</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 Уча других, люди учатся сами.</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3" name="TextBox 12"/>
          <p:cNvSpPr txBox="1"/>
          <p:nvPr/>
        </p:nvSpPr>
        <p:spPr>
          <a:xfrm>
            <a:off x="500034" y="1928802"/>
            <a:ext cx="3929058" cy="461665"/>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Век живи, век учись.</a:t>
            </a:r>
            <a:endParaRPr lang="ru-RU" sz="24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4" name="TextBox 13"/>
          <p:cNvSpPr txBox="1"/>
          <p:nvPr/>
        </p:nvSpPr>
        <p:spPr>
          <a:xfrm>
            <a:off x="5143504" y="5072074"/>
            <a:ext cx="3000396" cy="830997"/>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d</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 Друг познается</a:t>
            </a:r>
          </a:p>
          <a:p>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 в беде.</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5" name="TextBox 14"/>
          <p:cNvSpPr txBox="1"/>
          <p:nvPr/>
        </p:nvSpPr>
        <p:spPr>
          <a:xfrm>
            <a:off x="5214942" y="3571876"/>
            <a:ext cx="3929058"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c</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 Век живи, век учись.</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6" name="TextBox 15"/>
          <p:cNvSpPr txBox="1"/>
          <p:nvPr/>
        </p:nvSpPr>
        <p:spPr>
          <a:xfrm>
            <a:off x="500034" y="3000372"/>
            <a:ext cx="3143272" cy="461665"/>
          </a:xfrm>
          <a:prstGeom prst="rect">
            <a:avLst/>
          </a:prstGeom>
          <a:noFill/>
        </p:spPr>
        <p:txBody>
          <a:bodyPr wrap="square" rtlCol="0">
            <a:spAutoFit/>
          </a:bodyPr>
          <a:lstStyle/>
          <a:p>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а</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Знание</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 </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сила</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t>
            </a:r>
            <a:endParaRPr lang="ru-RU" sz="24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7" name="TextBox 16"/>
          <p:cNvSpPr txBox="1"/>
          <p:nvPr/>
        </p:nvSpPr>
        <p:spPr>
          <a:xfrm>
            <a:off x="500034" y="4286256"/>
            <a:ext cx="3571900" cy="830997"/>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b</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Уча других, люди учатся сами.</a:t>
            </a:r>
            <a:endParaRPr lang="ru-RU" sz="24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8" name="TextBox 17"/>
          <p:cNvSpPr txBox="1"/>
          <p:nvPr/>
        </p:nvSpPr>
        <p:spPr>
          <a:xfrm>
            <a:off x="428596" y="6000768"/>
            <a:ext cx="3786214" cy="461665"/>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d</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Друг познается в беде.</a:t>
            </a:r>
            <a:endParaRPr lang="ru-RU" sz="24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down)">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7"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Картинки по запросу &quot;фон для презентации литературный вечер&quot;"/>
          <p:cNvPicPr>
            <a:picLocks noChangeAspect="1" noChangeArrowheads="1"/>
          </p:cNvPicPr>
          <p:nvPr/>
        </p:nvPicPr>
        <p:blipFill>
          <a:blip r:embed="rId2" cstate="print"/>
          <a:srcRect/>
          <a:stretch>
            <a:fillRect/>
          </a:stretch>
        </p:blipFill>
        <p:spPr bwMode="auto">
          <a:xfrm>
            <a:off x="0" y="0"/>
            <a:ext cx="9144001" cy="6858000"/>
          </a:xfrm>
          <a:prstGeom prst="rect">
            <a:avLst/>
          </a:prstGeom>
          <a:noFill/>
        </p:spPr>
      </p:pic>
      <p:sp>
        <p:nvSpPr>
          <p:cNvPr id="4" name="Прямоугольник 3"/>
          <p:cNvSpPr/>
          <p:nvPr/>
        </p:nvSpPr>
        <p:spPr>
          <a:xfrm>
            <a:off x="1071538" y="214290"/>
            <a:ext cx="7155805" cy="120032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dirty="0" smtClean="0">
                <a:solidFill>
                  <a:srgbClr val="FF0000"/>
                </a:solidFill>
              </a:rPr>
              <a:t>Say which of the proverbs </a:t>
            </a:r>
            <a:endParaRPr lang="ru-RU" sz="3600" b="1" dirty="0" smtClean="0">
              <a:solidFill>
                <a:srgbClr val="FF0000"/>
              </a:solidFill>
            </a:endParaRPr>
          </a:p>
          <a:p>
            <a:pPr algn="ctr"/>
            <a:r>
              <a:rPr lang="en-US" sz="3600" b="1" dirty="0" smtClean="0">
                <a:solidFill>
                  <a:srgbClr val="FF0000"/>
                </a:solidFill>
              </a:rPr>
              <a:t>listed above gives it the best ending.</a:t>
            </a:r>
            <a:endParaRPr lang="ru-RU" sz="3600" b="1" cap="none" spc="0" dirty="0">
              <a:ln w="11430"/>
              <a:solidFill>
                <a:srgbClr val="FF0000"/>
              </a:solidFill>
              <a:effectLst>
                <a:outerShdw blurRad="50800" dist="39000" dir="5460000" algn="tl">
                  <a:srgbClr val="000000">
                    <a:alpha val="38000"/>
                  </a:srgbClr>
                </a:outerShdw>
              </a:effectLst>
            </a:endParaRPr>
          </a:p>
        </p:txBody>
      </p:sp>
      <p:sp>
        <p:nvSpPr>
          <p:cNvPr id="5" name="TextBox 4"/>
          <p:cNvSpPr txBox="1"/>
          <p:nvPr/>
        </p:nvSpPr>
        <p:spPr>
          <a:xfrm>
            <a:off x="500034" y="1357298"/>
            <a:ext cx="8215370" cy="4801314"/>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The Professor Could Not Answer It</a:t>
            </a:r>
            <a:endParaRPr lang="ru-RU" sz="3200" b="1" dirty="0" smtClean="0">
              <a:latin typeface="Times New Roman" pitchFamily="18" charset="0"/>
              <a:cs typeface="Times New Roman" pitchFamily="18" charset="0"/>
            </a:endParaRPr>
          </a:p>
          <a:p>
            <a:pPr algn="ctr"/>
            <a:endParaRPr lang="ru-RU" sz="3200" b="1" dirty="0" smtClean="0">
              <a:latin typeface="Times New Roman" pitchFamily="18" charset="0"/>
              <a:cs typeface="Times New Roman" pitchFamily="18" charset="0"/>
            </a:endParaRPr>
          </a:p>
          <a:p>
            <a:pPr algn="just"/>
            <a:r>
              <a:rPr lang="ru-RU" sz="3200" dirty="0" smtClean="0">
                <a:latin typeface="Times New Roman" pitchFamily="18" charset="0"/>
                <a:cs typeface="Times New Roman" pitchFamily="18" charset="0"/>
              </a:rPr>
              <a:t>	</a:t>
            </a:r>
            <a:r>
              <a:rPr lang="en-US" sz="3000" dirty="0" smtClean="0">
                <a:latin typeface="Times New Roman" pitchFamily="18" charset="0"/>
                <a:cs typeface="Times New Roman" pitchFamily="18" charset="0"/>
              </a:rPr>
              <a:t>Old </a:t>
            </a:r>
            <a:r>
              <a:rPr lang="en-US" sz="3000" dirty="0" err="1" smtClean="0">
                <a:latin typeface="Times New Roman" pitchFamily="18" charset="0"/>
                <a:cs typeface="Times New Roman" pitchFamily="18" charset="0"/>
              </a:rPr>
              <a:t>Mr</a:t>
            </a:r>
            <a:r>
              <a:rPr lang="ru-RU" sz="3000" dirty="0" smtClean="0">
                <a:latin typeface="Times New Roman" pitchFamily="18" charset="0"/>
                <a:cs typeface="Times New Roman" pitchFamily="18" charset="0"/>
              </a:rPr>
              <a:t>.</a:t>
            </a:r>
            <a:r>
              <a:rPr lang="en-US" sz="3000" dirty="0" smtClean="0">
                <a:latin typeface="Times New Roman" pitchFamily="18" charset="0"/>
                <a:cs typeface="Times New Roman" pitchFamily="18" charset="0"/>
              </a:rPr>
              <a:t> </a:t>
            </a:r>
            <a:r>
              <a:rPr lang="en-US" sz="3000" dirty="0" err="1" smtClean="0">
                <a:latin typeface="Times New Roman" pitchFamily="18" charset="0"/>
                <a:cs typeface="Times New Roman" pitchFamily="18" charset="0"/>
              </a:rPr>
              <a:t>Brompton</a:t>
            </a:r>
            <a:r>
              <a:rPr lang="en-US" sz="3000" dirty="0" smtClean="0">
                <a:latin typeface="Times New Roman" pitchFamily="18" charset="0"/>
                <a:cs typeface="Times New Roman" pitchFamily="18" charset="0"/>
              </a:rPr>
              <a:t> is a very clever man, yet the other day he could not answer his granddaughter’s question. “Grandpa,” she said, ”I saw something so funny running across the kitchen floor without any legs. What do you think it was?” Grandpa thought and thought, but at last he had to give up. “What was it?” he asked. “Water,” replied the little girl triumphantly.</a:t>
            </a:r>
            <a:endParaRPr lang="ru-RU" sz="3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Картинки по запросу &quot;фон для презентации&quot;"/>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1785918" y="0"/>
            <a:ext cx="6322565" cy="132343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solidFill>
                  <a:srgbClr val="FF0000"/>
                </a:solidFill>
              </a:rPr>
              <a:t>Match the English and the </a:t>
            </a:r>
            <a:endParaRPr lang="ru-RU" sz="4000" b="1" dirty="0" smtClean="0">
              <a:solidFill>
                <a:srgbClr val="FF0000"/>
              </a:solidFill>
            </a:endParaRPr>
          </a:p>
          <a:p>
            <a:pPr algn="ctr"/>
            <a:r>
              <a:rPr lang="en-US" sz="4000" b="1" dirty="0" smtClean="0">
                <a:solidFill>
                  <a:srgbClr val="FF0000"/>
                </a:solidFill>
              </a:rPr>
              <a:t>Russian variants of proverbs.</a:t>
            </a:r>
            <a:endParaRPr lang="ru-RU" sz="4000" b="1" cap="none" spc="0" dirty="0">
              <a:ln w="11430"/>
              <a:solidFill>
                <a:srgbClr val="FF0000"/>
              </a:solidFill>
              <a:effectLst>
                <a:outerShdw blurRad="50800" dist="39000" dir="5460000" algn="tl">
                  <a:srgbClr val="000000">
                    <a:alpha val="38000"/>
                  </a:srgbClr>
                </a:outerShdw>
              </a:effectLst>
            </a:endParaRPr>
          </a:p>
        </p:txBody>
      </p:sp>
      <p:sp>
        <p:nvSpPr>
          <p:cNvPr id="6" name="TextBox 5"/>
          <p:cNvSpPr txBox="1"/>
          <p:nvPr/>
        </p:nvSpPr>
        <p:spPr>
          <a:xfrm>
            <a:off x="500034" y="1428736"/>
            <a:ext cx="3786214"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1. Business before pleasure.</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8" name="TextBox 7"/>
          <p:cNvSpPr txBox="1"/>
          <p:nvPr/>
        </p:nvSpPr>
        <p:spPr>
          <a:xfrm>
            <a:off x="500034" y="1928802"/>
            <a:ext cx="3929058" cy="461665"/>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d</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Делу время, потехе час.</a:t>
            </a:r>
            <a:endParaRPr lang="ru-RU" sz="24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9" name="TextBox 8"/>
          <p:cNvSpPr txBox="1"/>
          <p:nvPr/>
        </p:nvSpPr>
        <p:spPr>
          <a:xfrm>
            <a:off x="500034" y="2500306"/>
            <a:ext cx="3714776"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2. Tastes differ</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0" name="TextBox 9"/>
          <p:cNvSpPr txBox="1"/>
          <p:nvPr/>
        </p:nvSpPr>
        <p:spPr>
          <a:xfrm>
            <a:off x="500034" y="3000372"/>
            <a:ext cx="3857652" cy="461665"/>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О вкусах не спорят.</a:t>
            </a:r>
            <a:endParaRPr lang="ru-RU" sz="24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1" name="TextBox 10"/>
          <p:cNvSpPr txBox="1"/>
          <p:nvPr/>
        </p:nvSpPr>
        <p:spPr>
          <a:xfrm>
            <a:off x="500034" y="3500438"/>
            <a:ext cx="4214842" cy="830997"/>
          </a:xfrm>
          <a:prstGeom prst="rect">
            <a:avLst/>
          </a:prstGeom>
          <a:noFill/>
        </p:spPr>
        <p:txBody>
          <a:bodyPr wrap="square" rtlCol="0">
            <a:spAutoFit/>
          </a:bodyPr>
          <a:lstStyle/>
          <a:p>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3</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 So many people, so many hobbies.</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2" name="TextBox 11"/>
          <p:cNvSpPr txBox="1"/>
          <p:nvPr/>
        </p:nvSpPr>
        <p:spPr>
          <a:xfrm>
            <a:off x="500034" y="4286256"/>
            <a:ext cx="3571900" cy="830997"/>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Сколько людей, столько и пристрастий.</a:t>
            </a:r>
            <a:endParaRPr lang="ru-RU" sz="24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3" name="TextBox 12"/>
          <p:cNvSpPr txBox="1"/>
          <p:nvPr/>
        </p:nvSpPr>
        <p:spPr>
          <a:xfrm>
            <a:off x="500034" y="5143512"/>
            <a:ext cx="5715040" cy="830997"/>
          </a:xfrm>
          <a:prstGeom prst="rect">
            <a:avLst/>
          </a:prstGeom>
          <a:noFill/>
        </p:spPr>
        <p:txBody>
          <a:bodyPr wrap="square" rtlCol="0">
            <a:spAutoFit/>
          </a:bodyPr>
          <a:lstStyle/>
          <a:p>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4</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 He works best who </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knows his trade.</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4" name="TextBox 13"/>
          <p:cNvSpPr txBox="1"/>
          <p:nvPr/>
        </p:nvSpPr>
        <p:spPr>
          <a:xfrm>
            <a:off x="428596" y="6000768"/>
            <a:ext cx="3786214" cy="461665"/>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b</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Дело мастера боится.</a:t>
            </a:r>
            <a:endParaRPr lang="ru-RU" sz="24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5" name="TextBox 14"/>
          <p:cNvSpPr txBox="1"/>
          <p:nvPr/>
        </p:nvSpPr>
        <p:spPr>
          <a:xfrm>
            <a:off x="5214942" y="1428736"/>
            <a:ext cx="3143272" cy="830997"/>
          </a:xfrm>
          <a:prstGeom prst="rect">
            <a:avLst/>
          </a:prstGeom>
          <a:noFill/>
        </p:spPr>
        <p:txBody>
          <a:bodyPr wrap="square" rtlCol="0">
            <a:spAutoFit/>
          </a:bodyPr>
          <a:lstStyle/>
          <a:p>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а</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О вкусах не спорят.</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6" name="TextBox 15"/>
          <p:cNvSpPr txBox="1"/>
          <p:nvPr/>
        </p:nvSpPr>
        <p:spPr>
          <a:xfrm>
            <a:off x="5214942" y="2500306"/>
            <a:ext cx="3571900"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b</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 Дело мастера боится.</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7" name="TextBox 16"/>
          <p:cNvSpPr txBox="1"/>
          <p:nvPr/>
        </p:nvSpPr>
        <p:spPr>
          <a:xfrm>
            <a:off x="5214942" y="3571876"/>
            <a:ext cx="3929058" cy="830997"/>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c</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 Сколько людей, </a:t>
            </a:r>
          </a:p>
          <a:p>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столько и пристрастий.</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8" name="TextBox 17"/>
          <p:cNvSpPr txBox="1"/>
          <p:nvPr/>
        </p:nvSpPr>
        <p:spPr>
          <a:xfrm>
            <a:off x="5214942" y="5143512"/>
            <a:ext cx="3000396" cy="830997"/>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d</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 Делу время, потехе час.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down)">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down)">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Картинки по запросу &quot;фон для презентации литературный вечер&quot;"/>
          <p:cNvPicPr>
            <a:picLocks noChangeAspect="1" noChangeArrowheads="1"/>
          </p:cNvPicPr>
          <p:nvPr/>
        </p:nvPicPr>
        <p:blipFill>
          <a:blip r:embed="rId2" cstate="print"/>
          <a:srcRect/>
          <a:stretch>
            <a:fillRect/>
          </a:stretch>
        </p:blipFill>
        <p:spPr bwMode="auto">
          <a:xfrm>
            <a:off x="0" y="0"/>
            <a:ext cx="9144001" cy="6858000"/>
          </a:xfrm>
          <a:prstGeom prst="rect">
            <a:avLst/>
          </a:prstGeom>
          <a:noFill/>
        </p:spPr>
      </p:pic>
      <p:sp>
        <p:nvSpPr>
          <p:cNvPr id="5" name="Прямоугольник 4"/>
          <p:cNvSpPr/>
          <p:nvPr/>
        </p:nvSpPr>
        <p:spPr>
          <a:xfrm>
            <a:off x="2071670" y="357166"/>
            <a:ext cx="5044906" cy="120032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dirty="0" smtClean="0">
                <a:solidFill>
                  <a:srgbClr val="FF0000"/>
                </a:solidFill>
              </a:rPr>
              <a:t>Say which proverb gives </a:t>
            </a:r>
            <a:endParaRPr lang="ru-RU" sz="3600" b="1" dirty="0" smtClean="0">
              <a:solidFill>
                <a:srgbClr val="FF0000"/>
              </a:solidFill>
            </a:endParaRPr>
          </a:p>
          <a:p>
            <a:pPr algn="ctr"/>
            <a:r>
              <a:rPr lang="en-US" sz="3600" b="1" dirty="0" smtClean="0">
                <a:solidFill>
                  <a:srgbClr val="FF0000"/>
                </a:solidFill>
              </a:rPr>
              <a:t>the main idea of the text.</a:t>
            </a:r>
            <a:endParaRPr lang="ru-RU" sz="3600" b="1" cap="none" spc="0" dirty="0">
              <a:ln w="11430"/>
              <a:solidFill>
                <a:srgbClr val="FF0000"/>
              </a:solidFill>
              <a:effectLst>
                <a:outerShdw blurRad="50800" dist="39000" dir="5460000" algn="tl">
                  <a:srgbClr val="000000">
                    <a:alpha val="38000"/>
                  </a:srgbClr>
                </a:outerShdw>
              </a:effectLst>
            </a:endParaRPr>
          </a:p>
        </p:txBody>
      </p:sp>
      <p:sp>
        <p:nvSpPr>
          <p:cNvPr id="6" name="TextBox 5"/>
          <p:cNvSpPr txBox="1"/>
          <p:nvPr/>
        </p:nvSpPr>
        <p:spPr>
          <a:xfrm>
            <a:off x="428596" y="1714488"/>
            <a:ext cx="8215370" cy="4185761"/>
          </a:xfrm>
          <a:prstGeom prst="rect">
            <a:avLst/>
          </a:prstGeom>
          <a:noFill/>
        </p:spPr>
        <p:txBody>
          <a:bodyPr wrap="square" rtlCol="0">
            <a:spAutoFit/>
          </a:bodyPr>
          <a:lstStyle/>
          <a:p>
            <a:pPr algn="just"/>
            <a:r>
              <a:rPr lang="ru-RU" sz="3800" dirty="0" smtClean="0">
                <a:latin typeface="Times New Roman" pitchFamily="18" charset="0"/>
                <a:cs typeface="Times New Roman" pitchFamily="18" charset="0"/>
              </a:rPr>
              <a:t>	</a:t>
            </a:r>
            <a:r>
              <a:rPr lang="en-US" sz="3800" dirty="0" smtClean="0">
                <a:latin typeface="Times New Roman" pitchFamily="18" charset="0"/>
                <a:cs typeface="Times New Roman" pitchFamily="18" charset="0"/>
              </a:rPr>
              <a:t>Two friends, Ann and Kate, have made up their minds to go to the theatre, but first they must do their homework. Ann doesn’t want to do it. She says they can do it the next morning before school. Kate says she is not right. Ann agrees and the girls do their homework.</a:t>
            </a:r>
            <a:endParaRPr lang="ru-RU" sz="3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Картинки по запросу &quot;фон для презентации&quot;"/>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Прямоугольник 3"/>
          <p:cNvSpPr/>
          <p:nvPr/>
        </p:nvSpPr>
        <p:spPr>
          <a:xfrm>
            <a:off x="1285852" y="357166"/>
            <a:ext cx="7078926" cy="70788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solidFill>
                  <a:srgbClr val="FF0000"/>
                </a:solidFill>
              </a:rPr>
              <a:t>Match two parts of the proverbs</a:t>
            </a:r>
            <a:endParaRPr lang="ru-RU" sz="4000" b="1" cap="none" spc="0" dirty="0">
              <a:ln w="11430"/>
              <a:solidFill>
                <a:srgbClr val="FF0000"/>
              </a:solidFill>
              <a:effectLst>
                <a:outerShdw blurRad="50800" dist="39000" dir="5460000" algn="tl">
                  <a:srgbClr val="000000">
                    <a:alpha val="38000"/>
                  </a:srgbClr>
                </a:outerShdw>
              </a:effectLst>
            </a:endParaRPr>
          </a:p>
        </p:txBody>
      </p:sp>
      <p:sp>
        <p:nvSpPr>
          <p:cNvPr id="6" name="TextBox 5"/>
          <p:cNvSpPr txBox="1"/>
          <p:nvPr/>
        </p:nvSpPr>
        <p:spPr>
          <a:xfrm>
            <a:off x="500034" y="1428736"/>
            <a:ext cx="3786214"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1. All for one …</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TextBox 6"/>
          <p:cNvSpPr txBox="1"/>
          <p:nvPr/>
        </p:nvSpPr>
        <p:spPr>
          <a:xfrm>
            <a:off x="500034" y="1928802"/>
            <a:ext cx="3929058" cy="461665"/>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All for one and one for all.</a:t>
            </a:r>
            <a:endParaRPr lang="ru-RU" sz="24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8" name="TextBox 7"/>
          <p:cNvSpPr txBox="1"/>
          <p:nvPr/>
        </p:nvSpPr>
        <p:spPr>
          <a:xfrm>
            <a:off x="500034" y="2500306"/>
            <a:ext cx="3714776"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2. All is well …</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9" name="TextBox 8"/>
          <p:cNvSpPr txBox="1"/>
          <p:nvPr/>
        </p:nvSpPr>
        <p:spPr>
          <a:xfrm>
            <a:off x="500034" y="3000372"/>
            <a:ext cx="3857652" cy="461665"/>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All is well that ends well</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t>
            </a:r>
          </a:p>
        </p:txBody>
      </p:sp>
      <p:sp>
        <p:nvSpPr>
          <p:cNvPr id="10" name="TextBox 9"/>
          <p:cNvSpPr txBox="1"/>
          <p:nvPr/>
        </p:nvSpPr>
        <p:spPr>
          <a:xfrm>
            <a:off x="500034" y="3643314"/>
            <a:ext cx="4214842" cy="461665"/>
          </a:xfrm>
          <a:prstGeom prst="rect">
            <a:avLst/>
          </a:prstGeom>
          <a:noFill/>
        </p:spPr>
        <p:txBody>
          <a:bodyPr wrap="square" rtlCol="0">
            <a:spAutoFit/>
          </a:bodyPr>
          <a:lstStyle/>
          <a:p>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3</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 Better late …</a:t>
            </a:r>
            <a:endParaRPr lang="ru-RU"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1" name="TextBox 10"/>
          <p:cNvSpPr txBox="1"/>
          <p:nvPr/>
        </p:nvSpPr>
        <p:spPr>
          <a:xfrm>
            <a:off x="500034" y="4214818"/>
            <a:ext cx="3571900" cy="461665"/>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Better late</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than never.</a:t>
            </a:r>
            <a:endPar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2" name="TextBox 11"/>
          <p:cNvSpPr txBox="1"/>
          <p:nvPr/>
        </p:nvSpPr>
        <p:spPr>
          <a:xfrm>
            <a:off x="500034" y="4857760"/>
            <a:ext cx="5715040" cy="830997"/>
          </a:xfrm>
          <a:prstGeom prst="rect">
            <a:avLst/>
          </a:prstGeom>
          <a:noFill/>
        </p:spPr>
        <p:txBody>
          <a:bodyPr wrap="square" rtlCol="0">
            <a:spAutoFit/>
          </a:bodyPr>
          <a:lstStyle/>
          <a:p>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4</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 An Englishman’s</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home is …</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3" name="TextBox 12"/>
          <p:cNvSpPr txBox="1"/>
          <p:nvPr/>
        </p:nvSpPr>
        <p:spPr>
          <a:xfrm>
            <a:off x="428596" y="5657671"/>
            <a:ext cx="3786214" cy="1200329"/>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An Englishman’s</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home is his castle.</a:t>
            </a:r>
            <a:endPar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ru-RU" sz="24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4" name="TextBox 13"/>
          <p:cNvSpPr txBox="1"/>
          <p:nvPr/>
        </p:nvSpPr>
        <p:spPr>
          <a:xfrm>
            <a:off x="5214942" y="1428736"/>
            <a:ext cx="3143272" cy="461665"/>
          </a:xfrm>
          <a:prstGeom prst="rect">
            <a:avLst/>
          </a:prstGeom>
          <a:noFill/>
        </p:spPr>
        <p:txBody>
          <a:bodyPr wrap="square" rtlCol="0">
            <a:spAutoFit/>
          </a:bodyPr>
          <a:lstStyle/>
          <a:p>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а</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that ends well</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a:t>
            </a:r>
          </a:p>
        </p:txBody>
      </p:sp>
      <p:sp>
        <p:nvSpPr>
          <p:cNvPr id="15" name="TextBox 14"/>
          <p:cNvSpPr txBox="1"/>
          <p:nvPr/>
        </p:nvSpPr>
        <p:spPr>
          <a:xfrm>
            <a:off x="5214942" y="2500306"/>
            <a:ext cx="3571900"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b</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 his castle.</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6" name="TextBox 15"/>
          <p:cNvSpPr txBox="1"/>
          <p:nvPr/>
        </p:nvSpPr>
        <p:spPr>
          <a:xfrm>
            <a:off x="5214942" y="3643314"/>
            <a:ext cx="3929058"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c</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 … </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and one for all.</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7" name="TextBox 16"/>
          <p:cNvSpPr txBox="1"/>
          <p:nvPr/>
        </p:nvSpPr>
        <p:spPr>
          <a:xfrm>
            <a:off x="5214942" y="4929198"/>
            <a:ext cx="3000396"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d</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 than never.</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Картинки по запросу &quot;фон для презентации&quot;"/>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1357290" y="357166"/>
            <a:ext cx="7078926" cy="70788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solidFill>
                  <a:srgbClr val="FF0000"/>
                </a:solidFill>
              </a:rPr>
              <a:t>Match two parts of the proverbs</a:t>
            </a:r>
            <a:endParaRPr lang="ru-RU" sz="4000" b="1" cap="none" spc="0" dirty="0">
              <a:ln w="11430"/>
              <a:solidFill>
                <a:srgbClr val="FF0000"/>
              </a:solidFill>
              <a:effectLst>
                <a:outerShdw blurRad="50800" dist="39000" dir="5460000" algn="tl">
                  <a:srgbClr val="000000">
                    <a:alpha val="38000"/>
                  </a:srgbClr>
                </a:outerShdw>
              </a:effectLst>
            </a:endParaRPr>
          </a:p>
        </p:txBody>
      </p:sp>
      <p:sp>
        <p:nvSpPr>
          <p:cNvPr id="6" name="TextBox 5"/>
          <p:cNvSpPr txBox="1"/>
          <p:nvPr/>
        </p:nvSpPr>
        <p:spPr>
          <a:xfrm>
            <a:off x="500034" y="1571612"/>
            <a:ext cx="4786346"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1. Never put off till tomorrow …</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TextBox 6"/>
          <p:cNvSpPr txBox="1"/>
          <p:nvPr/>
        </p:nvSpPr>
        <p:spPr>
          <a:xfrm>
            <a:off x="500034" y="2071678"/>
            <a:ext cx="3929058" cy="830997"/>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Never put off till tomorrow</a:t>
            </a:r>
            <a:endPar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what you can do today.</a:t>
            </a:r>
            <a:endPar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8" name="TextBox 7"/>
          <p:cNvSpPr txBox="1"/>
          <p:nvPr/>
        </p:nvSpPr>
        <p:spPr>
          <a:xfrm>
            <a:off x="571472" y="3143248"/>
            <a:ext cx="3714776"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2. It’s never too …</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9" name="TextBox 8"/>
          <p:cNvSpPr txBox="1"/>
          <p:nvPr/>
        </p:nvSpPr>
        <p:spPr>
          <a:xfrm>
            <a:off x="500034" y="3571876"/>
            <a:ext cx="3857652" cy="461665"/>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It’s never too</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late to learn.</a:t>
            </a:r>
            <a:endPar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0" name="TextBox 9"/>
          <p:cNvSpPr txBox="1"/>
          <p:nvPr/>
        </p:nvSpPr>
        <p:spPr>
          <a:xfrm>
            <a:off x="500034" y="4143380"/>
            <a:ext cx="4214842" cy="461665"/>
          </a:xfrm>
          <a:prstGeom prst="rect">
            <a:avLst/>
          </a:prstGeom>
          <a:noFill/>
        </p:spPr>
        <p:txBody>
          <a:bodyPr wrap="square" rtlCol="0">
            <a:spAutoFit/>
          </a:bodyPr>
          <a:lstStyle/>
          <a:p>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3</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 Two heads are …</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1" name="TextBox 10"/>
          <p:cNvSpPr txBox="1"/>
          <p:nvPr/>
        </p:nvSpPr>
        <p:spPr>
          <a:xfrm>
            <a:off x="428596" y="4572008"/>
            <a:ext cx="4572032" cy="461665"/>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Two heads are better than one.</a:t>
            </a:r>
            <a:endPar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2" name="TextBox 11"/>
          <p:cNvSpPr txBox="1"/>
          <p:nvPr/>
        </p:nvSpPr>
        <p:spPr>
          <a:xfrm>
            <a:off x="428596" y="5214950"/>
            <a:ext cx="5715040" cy="461665"/>
          </a:xfrm>
          <a:prstGeom prst="rect">
            <a:avLst/>
          </a:prstGeom>
          <a:noFill/>
        </p:spPr>
        <p:txBody>
          <a:bodyPr wrap="square" rtlCol="0">
            <a:spAutoFit/>
          </a:bodyPr>
          <a:lstStyle/>
          <a:p>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4</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 East or West …</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3" name="TextBox 12"/>
          <p:cNvSpPr txBox="1"/>
          <p:nvPr/>
        </p:nvSpPr>
        <p:spPr>
          <a:xfrm>
            <a:off x="428596" y="5657671"/>
            <a:ext cx="3786214" cy="461665"/>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East or West</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home is best.</a:t>
            </a:r>
            <a:endPar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4" name="TextBox 13"/>
          <p:cNvSpPr txBox="1"/>
          <p:nvPr/>
        </p:nvSpPr>
        <p:spPr>
          <a:xfrm>
            <a:off x="5429256" y="1571612"/>
            <a:ext cx="3143272" cy="461665"/>
          </a:xfrm>
          <a:prstGeom prst="rect">
            <a:avLst/>
          </a:prstGeom>
          <a:noFill/>
        </p:spPr>
        <p:txBody>
          <a:bodyPr wrap="square" rtlCol="0">
            <a:spAutoFit/>
          </a:bodyPr>
          <a:lstStyle/>
          <a:p>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а</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home is best</a:t>
            </a:r>
            <a:r>
              <a:rPr lang="en-US" sz="2400" dirty="0" smtClean="0"/>
              <a:t>.</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5" name="TextBox 14"/>
          <p:cNvSpPr txBox="1"/>
          <p:nvPr/>
        </p:nvSpPr>
        <p:spPr>
          <a:xfrm>
            <a:off x="5357818" y="3143248"/>
            <a:ext cx="3571900" cy="830997"/>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b</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 what you can do today.</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6" name="TextBox 15"/>
          <p:cNvSpPr txBox="1"/>
          <p:nvPr/>
        </p:nvSpPr>
        <p:spPr>
          <a:xfrm>
            <a:off x="5357818" y="4214818"/>
            <a:ext cx="2928958"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c</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 … </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late to learn.</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7" name="TextBox 16"/>
          <p:cNvSpPr txBox="1"/>
          <p:nvPr/>
        </p:nvSpPr>
        <p:spPr>
          <a:xfrm>
            <a:off x="5357818" y="5286388"/>
            <a:ext cx="3000396"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d</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 better than one.</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Картинки по запросу &quot;фон для презентации&quot;"/>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2571736" y="0"/>
            <a:ext cx="4515403"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000" b="1" dirty="0" smtClean="0">
                <a:solidFill>
                  <a:srgbClr val="FF0000"/>
                </a:solidFill>
              </a:rPr>
              <a:t>Find the correct translation</a:t>
            </a:r>
          </a:p>
          <a:p>
            <a:pPr algn="ctr"/>
            <a:r>
              <a:rPr lang="en-US" sz="3000" b="1" dirty="0" smtClean="0">
                <a:solidFill>
                  <a:srgbClr val="FF0000"/>
                </a:solidFill>
              </a:rPr>
              <a:t> of the proverbs</a:t>
            </a:r>
            <a:endParaRPr lang="ru-RU" sz="3000" b="1" cap="none" spc="0" dirty="0">
              <a:ln w="11430"/>
              <a:solidFill>
                <a:srgbClr val="FF0000"/>
              </a:solidFill>
              <a:effectLst>
                <a:outerShdw blurRad="50800" dist="39000" dir="5460000" algn="tl">
                  <a:srgbClr val="000000">
                    <a:alpha val="38000"/>
                  </a:srgbClr>
                </a:outerShdw>
              </a:effectLst>
            </a:endParaRPr>
          </a:p>
        </p:txBody>
      </p:sp>
      <p:sp>
        <p:nvSpPr>
          <p:cNvPr id="6" name="TextBox 5"/>
          <p:cNvSpPr txBox="1"/>
          <p:nvPr/>
        </p:nvSpPr>
        <p:spPr>
          <a:xfrm>
            <a:off x="571472" y="1142984"/>
            <a:ext cx="4786346" cy="461665"/>
          </a:xfrm>
          <a:prstGeom prst="rect">
            <a:avLst/>
          </a:prstGeom>
          <a:noFill/>
        </p:spPr>
        <p:txBody>
          <a:bodyPr wrap="square" rtlCol="0">
            <a:spAutoFit/>
          </a:bodyPr>
          <a:lstStyle/>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1. Appetite comes with eating.</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 </a:t>
            </a:r>
          </a:p>
        </p:txBody>
      </p:sp>
      <p:sp>
        <p:nvSpPr>
          <p:cNvPr id="7" name="TextBox 6"/>
          <p:cNvSpPr txBox="1"/>
          <p:nvPr/>
        </p:nvSpPr>
        <p:spPr>
          <a:xfrm>
            <a:off x="642910" y="2428868"/>
            <a:ext cx="4786346" cy="461665"/>
          </a:xfrm>
          <a:prstGeom prst="rect">
            <a:avLst/>
          </a:prstGeom>
          <a:noFill/>
        </p:spPr>
        <p:txBody>
          <a:bodyPr wrap="square" rtlCol="0">
            <a:spAutoFit/>
          </a:bodyPr>
          <a:lstStyle/>
          <a:p>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2</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 As hungry as a wolf.</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8" name="TextBox 7"/>
          <p:cNvSpPr txBox="1"/>
          <p:nvPr/>
        </p:nvSpPr>
        <p:spPr>
          <a:xfrm>
            <a:off x="642910" y="3357562"/>
            <a:ext cx="4786346" cy="830997"/>
          </a:xfrm>
          <a:prstGeom prst="rect">
            <a:avLst/>
          </a:prstGeom>
          <a:noFill/>
        </p:spPr>
        <p:txBody>
          <a:bodyPr wrap="square" rtlCol="0">
            <a:spAutoFit/>
          </a:bodyPr>
          <a:lstStyle/>
          <a:p>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3</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 You cannot eat your cake</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a:p>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and have it</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a:t>
            </a:r>
          </a:p>
        </p:txBody>
      </p:sp>
      <p:sp>
        <p:nvSpPr>
          <p:cNvPr id="9" name="TextBox 8"/>
          <p:cNvSpPr txBox="1"/>
          <p:nvPr/>
        </p:nvSpPr>
        <p:spPr>
          <a:xfrm>
            <a:off x="642910" y="4929198"/>
            <a:ext cx="4786346" cy="830997"/>
          </a:xfrm>
          <a:prstGeom prst="rect">
            <a:avLst/>
          </a:prstGeom>
          <a:noFill/>
        </p:spPr>
        <p:txBody>
          <a:bodyPr wrap="square" rtlCol="0">
            <a:spAutoFit/>
          </a:bodyPr>
          <a:lstStyle/>
          <a:p>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4</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a:t>
            </a:r>
            <a:r>
              <a:rPr lang="ru-RU" sz="24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en-US" sz="2400" b="1" dirty="0" smtClean="0">
                <a:effectLst>
                  <a:outerShdw blurRad="38100" dist="38100" dir="2700000" algn="tl">
                    <a:srgbClr val="000000">
                      <a:alpha val="43137"/>
                    </a:srgbClr>
                  </a:outerShdw>
                </a:effectLst>
                <a:latin typeface="Times New Roman" pitchFamily="18" charset="0"/>
                <a:cs typeface="Times New Roman" pitchFamily="18" charset="0"/>
              </a:rPr>
              <a:t>Eat at pleasure, drink at measure.</a:t>
            </a:r>
            <a:endParaRPr lang="ru-RU" sz="24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0" name="TextBox 9"/>
          <p:cNvSpPr txBox="1"/>
          <p:nvPr/>
        </p:nvSpPr>
        <p:spPr>
          <a:xfrm>
            <a:off x="5500694" y="1214422"/>
            <a:ext cx="3214710" cy="461665"/>
          </a:xfrm>
          <a:prstGeom prst="rect">
            <a:avLst/>
          </a:prstGeom>
          <a:noFill/>
        </p:spPr>
        <p:txBody>
          <a:bodyPr wrap="square" rtlCol="0">
            <a:spAutoFit/>
          </a:bodyPr>
          <a:lstStyle/>
          <a:p>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а. Голодный как волк</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t>
            </a:r>
            <a:endPar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1" name="TextBox 10"/>
          <p:cNvSpPr txBox="1"/>
          <p:nvPr/>
        </p:nvSpPr>
        <p:spPr>
          <a:xfrm>
            <a:off x="5572132" y="2357430"/>
            <a:ext cx="3214710" cy="830997"/>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b</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Один пирог два раза не съешь. </a:t>
            </a:r>
          </a:p>
        </p:txBody>
      </p:sp>
      <p:sp>
        <p:nvSpPr>
          <p:cNvPr id="12" name="TextBox 11"/>
          <p:cNvSpPr txBox="1"/>
          <p:nvPr/>
        </p:nvSpPr>
        <p:spPr>
          <a:xfrm>
            <a:off x="5572132" y="3500438"/>
            <a:ext cx="3214710" cy="830997"/>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Аппетит приходит во время еды</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endPar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3" name="TextBox 12"/>
          <p:cNvSpPr txBox="1"/>
          <p:nvPr/>
        </p:nvSpPr>
        <p:spPr>
          <a:xfrm>
            <a:off x="5643570" y="4929198"/>
            <a:ext cx="3214710" cy="830997"/>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d</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Ешь вволю</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а пей в меру</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endPar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4" name="TextBox 13"/>
          <p:cNvSpPr txBox="1"/>
          <p:nvPr/>
        </p:nvSpPr>
        <p:spPr>
          <a:xfrm>
            <a:off x="642910" y="1643050"/>
            <a:ext cx="4714908" cy="830997"/>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c</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Аппетит приходит </a:t>
            </a:r>
            <a:endPar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во время еды</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endPar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5" name="TextBox 14"/>
          <p:cNvSpPr txBox="1"/>
          <p:nvPr/>
        </p:nvSpPr>
        <p:spPr>
          <a:xfrm>
            <a:off x="642910" y="2928934"/>
            <a:ext cx="3214710" cy="461665"/>
          </a:xfrm>
          <a:prstGeom prst="rect">
            <a:avLst/>
          </a:prstGeom>
          <a:noFill/>
        </p:spPr>
        <p:txBody>
          <a:bodyPr wrap="square" rtlCol="0">
            <a:spAutoFit/>
          </a:bodyPr>
          <a:lstStyle/>
          <a:p>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а. Голодный как волк</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t>
            </a:r>
            <a:endPar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6" name="TextBox 15"/>
          <p:cNvSpPr txBox="1"/>
          <p:nvPr/>
        </p:nvSpPr>
        <p:spPr>
          <a:xfrm>
            <a:off x="714348" y="5715016"/>
            <a:ext cx="3214710" cy="830997"/>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d</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Ешь вволю</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а пей в меру</a:t>
            </a:r>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endPar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7" name="TextBox 16"/>
          <p:cNvSpPr txBox="1"/>
          <p:nvPr/>
        </p:nvSpPr>
        <p:spPr>
          <a:xfrm>
            <a:off x="714348" y="4143380"/>
            <a:ext cx="3214710" cy="830997"/>
          </a:xfrm>
          <a:prstGeom prst="rect">
            <a:avLst/>
          </a:prstGeom>
          <a:noFill/>
        </p:spPr>
        <p:txBody>
          <a:bodyPr wrap="square" rtlCol="0">
            <a:spAutoFit/>
          </a:bodyPr>
          <a:lstStyle/>
          <a:p>
            <a:r>
              <a:rPr lang="en-US"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b</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Один пирог два раза не съешь.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down)">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down)">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Картинки по запросу &quot;фон для презентации&quot;"/>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357158" y="357166"/>
            <a:ext cx="8558369" cy="70788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solidFill>
                  <a:srgbClr val="FF0000"/>
                </a:solidFill>
              </a:rPr>
              <a:t>Finish the sentences using the proverbs</a:t>
            </a:r>
            <a:endParaRPr lang="ru-RU" sz="4000" b="1" cap="none" spc="0" dirty="0">
              <a:ln w="11430"/>
              <a:solidFill>
                <a:srgbClr val="FF0000"/>
              </a:solidFill>
              <a:effectLst>
                <a:outerShdw blurRad="50800" dist="39000" dir="5460000" algn="tl">
                  <a:srgbClr val="000000">
                    <a:alpha val="38000"/>
                  </a:srgbClr>
                </a:outerShdw>
              </a:effectLst>
            </a:endParaRPr>
          </a:p>
        </p:txBody>
      </p:sp>
      <p:sp>
        <p:nvSpPr>
          <p:cNvPr id="6" name="TextBox 5"/>
          <p:cNvSpPr txBox="1"/>
          <p:nvPr/>
        </p:nvSpPr>
        <p:spPr>
          <a:xfrm>
            <a:off x="571472" y="1357298"/>
            <a:ext cx="8143932" cy="1754326"/>
          </a:xfrm>
          <a:prstGeom prst="rect">
            <a:avLst/>
          </a:prstGeom>
          <a:noFill/>
        </p:spPr>
        <p:txBody>
          <a:bodyPr wrap="square" rtlCol="0">
            <a:spAutoFit/>
          </a:bodyPr>
          <a:lstStyle/>
          <a:p>
            <a:pPr algn="just"/>
            <a:r>
              <a:rPr lang="en-US" sz="3600" b="1" dirty="0" smtClean="0">
                <a:effectLst>
                  <a:outerShdw blurRad="38100" dist="38100" dir="2700000" algn="tl">
                    <a:srgbClr val="000000">
                      <a:alpha val="43137"/>
                    </a:srgbClr>
                  </a:outerShdw>
                </a:effectLst>
                <a:latin typeface="Times New Roman" pitchFamily="18" charset="0"/>
                <a:cs typeface="Times New Roman" pitchFamily="18" charset="0"/>
              </a:rPr>
              <a:t>1. Oliver Twist and his little friends ate everything they were given because they were …</a:t>
            </a:r>
            <a:endParaRPr lang="ru-RU" sz="36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TextBox 6"/>
          <p:cNvSpPr txBox="1"/>
          <p:nvPr/>
        </p:nvSpPr>
        <p:spPr>
          <a:xfrm>
            <a:off x="571472" y="4000504"/>
            <a:ext cx="8143932" cy="1200329"/>
          </a:xfrm>
          <a:prstGeom prst="rect">
            <a:avLst/>
          </a:prstGeom>
          <a:noFill/>
        </p:spPr>
        <p:txBody>
          <a:bodyPr wrap="square" rtlCol="0">
            <a:spAutoFit/>
          </a:bodyPr>
          <a:lstStyle/>
          <a:p>
            <a:pPr algn="just"/>
            <a:r>
              <a:rPr lang="en-US" sz="3600" b="1" dirty="0" smtClean="0">
                <a:effectLst>
                  <a:outerShdw blurRad="38100" dist="38100" dir="2700000" algn="tl">
                    <a:srgbClr val="000000">
                      <a:alpha val="43137"/>
                    </a:srgbClr>
                  </a:outerShdw>
                </a:effectLst>
                <a:latin typeface="Times New Roman" pitchFamily="18" charset="0"/>
                <a:cs typeface="Times New Roman" pitchFamily="18" charset="0"/>
              </a:rPr>
              <a:t>2. When I refuse to eat my mother always says that …</a:t>
            </a:r>
            <a:endParaRPr lang="ru-RU" sz="3600" b="1"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Картинки по запросу &quot;фон для презентации литературный вечер&quot;"/>
          <p:cNvPicPr>
            <a:picLocks noChangeAspect="1" noChangeArrowheads="1"/>
          </p:cNvPicPr>
          <p:nvPr/>
        </p:nvPicPr>
        <p:blipFill>
          <a:blip r:embed="rId2" cstate="print"/>
          <a:srcRect/>
          <a:stretch>
            <a:fillRect/>
          </a:stretch>
        </p:blipFill>
        <p:spPr bwMode="auto">
          <a:xfrm>
            <a:off x="0" y="0"/>
            <a:ext cx="9144001" cy="6858000"/>
          </a:xfrm>
          <a:prstGeom prst="rect">
            <a:avLst/>
          </a:prstGeom>
          <a:noFill/>
        </p:spPr>
      </p:pic>
      <p:pic>
        <p:nvPicPr>
          <p:cNvPr id="3074" name="Picture 2" descr="Картинки по запросу &quot;Lord Byron&quot;"/>
          <p:cNvPicPr>
            <a:picLocks noChangeAspect="1" noChangeArrowheads="1"/>
          </p:cNvPicPr>
          <p:nvPr/>
        </p:nvPicPr>
        <p:blipFill>
          <a:blip r:embed="rId3" cstate="print"/>
          <a:srcRect/>
          <a:stretch>
            <a:fillRect/>
          </a:stretch>
        </p:blipFill>
        <p:spPr bwMode="auto">
          <a:xfrm>
            <a:off x="2500298" y="428604"/>
            <a:ext cx="3786214" cy="4950476"/>
          </a:xfrm>
          <a:prstGeom prst="rect">
            <a:avLst/>
          </a:prstGeom>
          <a:noFill/>
        </p:spPr>
      </p:pic>
      <p:sp>
        <p:nvSpPr>
          <p:cNvPr id="5" name="Прямоугольник 4"/>
          <p:cNvSpPr/>
          <p:nvPr/>
        </p:nvSpPr>
        <p:spPr>
          <a:xfrm>
            <a:off x="2571736" y="5429264"/>
            <a:ext cx="3652667"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000" b="1" dirty="0" smtClean="0">
                <a:solidFill>
                  <a:srgbClr val="FF0000"/>
                </a:solidFill>
              </a:rPr>
              <a:t>George Gordon Byron</a:t>
            </a:r>
          </a:p>
          <a:p>
            <a:pPr algn="ctr"/>
            <a:r>
              <a:rPr lang="en-US" sz="3000" b="1" cap="none" spc="0" dirty="0" smtClean="0">
                <a:ln w="11430"/>
                <a:solidFill>
                  <a:srgbClr val="FF0000"/>
                </a:solidFill>
                <a:effectLst>
                  <a:outerShdw blurRad="50800" dist="39000" dir="5460000" algn="tl">
                    <a:srgbClr val="000000">
                      <a:alpha val="38000"/>
                    </a:srgbClr>
                  </a:outerShdw>
                </a:effectLst>
              </a:rPr>
              <a:t>(1788-1824)</a:t>
            </a:r>
            <a:endParaRPr lang="ru-RU" sz="3000" b="1" cap="none" spc="0" dirty="0">
              <a:ln w="11430"/>
              <a:solidFill>
                <a:srgbClr val="FF0000"/>
              </a:soli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Картинки по запросу &quot;фон для презентации литературный вечер&quot;"/>
          <p:cNvPicPr>
            <a:picLocks noChangeAspect="1" noChangeArrowheads="1"/>
          </p:cNvPicPr>
          <p:nvPr/>
        </p:nvPicPr>
        <p:blipFill>
          <a:blip r:embed="rId2" cstate="print"/>
          <a:srcRect/>
          <a:stretch>
            <a:fillRect/>
          </a:stretch>
        </p:blipFill>
        <p:spPr bwMode="auto">
          <a:xfrm>
            <a:off x="0" y="0"/>
            <a:ext cx="9144001" cy="6858000"/>
          </a:xfrm>
          <a:prstGeom prst="rect">
            <a:avLst/>
          </a:prstGeom>
          <a:noFill/>
        </p:spPr>
      </p:pic>
      <p:pic>
        <p:nvPicPr>
          <p:cNvPr id="5" name="Picture 2" descr="Картинки по запросу &quot;Robert (Burns)&quot;"/>
          <p:cNvPicPr>
            <a:picLocks noChangeAspect="1" noChangeArrowheads="1"/>
          </p:cNvPicPr>
          <p:nvPr/>
        </p:nvPicPr>
        <p:blipFill>
          <a:blip r:embed="rId3" cstate="print"/>
          <a:srcRect/>
          <a:stretch>
            <a:fillRect/>
          </a:stretch>
        </p:blipFill>
        <p:spPr bwMode="auto">
          <a:xfrm>
            <a:off x="2500298" y="428604"/>
            <a:ext cx="4006958" cy="5072098"/>
          </a:xfrm>
          <a:prstGeom prst="rect">
            <a:avLst/>
          </a:prstGeom>
          <a:noFill/>
        </p:spPr>
      </p:pic>
      <p:sp>
        <p:nvSpPr>
          <p:cNvPr id="6" name="Прямоугольник 5"/>
          <p:cNvSpPr/>
          <p:nvPr/>
        </p:nvSpPr>
        <p:spPr>
          <a:xfrm>
            <a:off x="3259135" y="5429264"/>
            <a:ext cx="2277868"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000" b="1" dirty="0" smtClean="0">
                <a:solidFill>
                  <a:srgbClr val="FF0000"/>
                </a:solidFill>
              </a:rPr>
              <a:t>Robert Burns</a:t>
            </a:r>
          </a:p>
          <a:p>
            <a:pPr algn="ctr"/>
            <a:r>
              <a:rPr lang="en-US" sz="3000" b="1" dirty="0" smtClean="0">
                <a:solidFill>
                  <a:srgbClr val="FF0000"/>
                </a:solidFill>
              </a:rPr>
              <a:t>(1759-1796)</a:t>
            </a:r>
            <a:endParaRPr lang="ru-RU" sz="3000" b="1"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Картинки по запросу &quot;фон для презентации литературный вечер&quot;"/>
          <p:cNvPicPr>
            <a:picLocks noChangeAspect="1" noChangeArrowheads="1"/>
          </p:cNvPicPr>
          <p:nvPr/>
        </p:nvPicPr>
        <p:blipFill>
          <a:blip r:embed="rId2" cstate="print"/>
          <a:srcRect/>
          <a:stretch>
            <a:fillRect/>
          </a:stretch>
        </p:blipFill>
        <p:spPr bwMode="auto">
          <a:xfrm>
            <a:off x="0" y="0"/>
            <a:ext cx="9144001" cy="6858000"/>
          </a:xfrm>
          <a:prstGeom prst="rect">
            <a:avLst/>
          </a:prstGeom>
          <a:noFill/>
        </p:spPr>
      </p:pic>
      <p:pic>
        <p:nvPicPr>
          <p:cNvPr id="8194" name="Picture 2" descr="Картинки по запросу &quot;Arthur Conan (Doyle)&quot;"/>
          <p:cNvPicPr>
            <a:picLocks noChangeAspect="1" noChangeArrowheads="1"/>
          </p:cNvPicPr>
          <p:nvPr/>
        </p:nvPicPr>
        <p:blipFill>
          <a:blip r:embed="rId3" cstate="print"/>
          <a:srcRect/>
          <a:stretch>
            <a:fillRect/>
          </a:stretch>
        </p:blipFill>
        <p:spPr bwMode="auto">
          <a:xfrm>
            <a:off x="1071538" y="1142984"/>
            <a:ext cx="3430105" cy="5072098"/>
          </a:xfrm>
          <a:prstGeom prst="rect">
            <a:avLst/>
          </a:prstGeom>
          <a:noFill/>
        </p:spPr>
      </p:pic>
      <p:sp>
        <p:nvSpPr>
          <p:cNvPr id="6" name="Прямоугольник 5"/>
          <p:cNvSpPr/>
          <p:nvPr/>
        </p:nvSpPr>
        <p:spPr>
          <a:xfrm>
            <a:off x="1625273" y="357166"/>
            <a:ext cx="6306534" cy="70788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solidFill>
                  <a:srgbClr val="FF0000"/>
                </a:solidFill>
              </a:rPr>
              <a:t>Give the name of the writer.</a:t>
            </a:r>
            <a:endParaRPr lang="ru-RU" sz="4000" b="1" cap="none" spc="0" dirty="0">
              <a:ln w="11430"/>
              <a:solidFill>
                <a:srgbClr val="FF0000"/>
              </a:solidFill>
              <a:effectLst>
                <a:outerShdw blurRad="50800" dist="39000" dir="5460000" algn="tl">
                  <a:srgbClr val="000000">
                    <a:alpha val="38000"/>
                  </a:srgbClr>
                </a:outerShdw>
              </a:effectLst>
            </a:endParaRPr>
          </a:p>
        </p:txBody>
      </p:sp>
      <p:sp>
        <p:nvSpPr>
          <p:cNvPr id="8" name="Прямоугольник 7"/>
          <p:cNvSpPr/>
          <p:nvPr/>
        </p:nvSpPr>
        <p:spPr>
          <a:xfrm>
            <a:off x="4929190" y="2143116"/>
            <a:ext cx="3656770" cy="2215991"/>
          </a:xfrm>
          <a:prstGeom prst="rect">
            <a:avLst/>
          </a:prstGeom>
          <a:noFill/>
        </p:spPr>
        <p:txBody>
          <a:bodyPr wrap="none" lIns="91440" tIns="45720" rIns="91440" bIns="45720">
            <a:spAutoFit/>
          </a:bodyPr>
          <a:lstStyle/>
          <a:p>
            <a:pPr algn="ctr"/>
            <a:r>
              <a:rPr 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Arthur Conon</a:t>
            </a:r>
          </a:p>
          <a:p>
            <a:pPr algn="ctr"/>
            <a:endParaRPr lang="en-US" sz="2000" b="1" u="sng"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2000" b="1" u="sng" dirty="0" smtClean="0">
                <a:ln w="17780" cmpd="sng">
                  <a:solidFill>
                    <a:srgbClr val="FFFFFF"/>
                  </a:solidFill>
                  <a:prstDash val="solid"/>
                  <a:miter lim="800000"/>
                </a:ln>
                <a:effectLst>
                  <a:outerShdw blurRad="50800" algn="tl" rotWithShape="0">
                    <a:srgbClr val="000000"/>
                  </a:outerShdw>
                </a:effectLst>
              </a:rPr>
              <a:t>____________________</a:t>
            </a:r>
          </a:p>
          <a:p>
            <a:pPr algn="ctr"/>
            <a:endParaRPr lang="en-US" sz="2000" b="1" u="sng"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3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(1859-1930)</a:t>
            </a:r>
            <a:endParaRPr lang="ru-RU" sz="3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0" name="TextBox 9"/>
          <p:cNvSpPr txBox="1"/>
          <p:nvPr/>
        </p:nvSpPr>
        <p:spPr>
          <a:xfrm>
            <a:off x="5857884" y="2786058"/>
            <a:ext cx="1643074" cy="1107996"/>
          </a:xfrm>
          <a:prstGeom prst="rect">
            <a:avLst/>
          </a:prstGeom>
          <a:noFill/>
        </p:spPr>
        <p:txBody>
          <a:bodyPr wrap="square" rtlCol="0">
            <a:spAutoFit/>
          </a:bodyPr>
          <a:lstStyle/>
          <a:p>
            <a:r>
              <a:rPr lang="en-US" sz="4800" b="1" dirty="0" smtClean="0">
                <a:ln w="17780" cmpd="sng">
                  <a:solidFill>
                    <a:srgbClr val="FFFFFF"/>
                  </a:solidFill>
                  <a:prstDash val="solid"/>
                  <a:miter lim="800000"/>
                </a:ln>
                <a:solidFill>
                  <a:srgbClr val="FF0000"/>
                </a:solidFill>
                <a:effectLst>
                  <a:outerShdw blurRad="50800" algn="tl" rotWithShape="0">
                    <a:srgbClr val="000000"/>
                  </a:outerShdw>
                </a:effectLst>
              </a:rPr>
              <a:t>Doyle</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Картинки по запросу &quot;фон для презентации литературный вечер&quot;"/>
          <p:cNvPicPr>
            <a:picLocks noChangeAspect="1" noChangeArrowheads="1"/>
          </p:cNvPicPr>
          <p:nvPr/>
        </p:nvPicPr>
        <p:blipFill>
          <a:blip r:embed="rId2" cstate="print"/>
          <a:srcRect/>
          <a:stretch>
            <a:fillRect/>
          </a:stretch>
        </p:blipFill>
        <p:spPr bwMode="auto">
          <a:xfrm>
            <a:off x="0" y="0"/>
            <a:ext cx="9144001" cy="6858000"/>
          </a:xfrm>
          <a:prstGeom prst="rect">
            <a:avLst/>
          </a:prstGeom>
          <a:noFill/>
        </p:spPr>
      </p:pic>
      <p:pic>
        <p:nvPicPr>
          <p:cNvPr id="1026" name="Picture 2" descr="Картинки по запросу &quot;Henry Wadsworth Longfellow&quot;"/>
          <p:cNvPicPr>
            <a:picLocks noChangeAspect="1" noChangeArrowheads="1"/>
          </p:cNvPicPr>
          <p:nvPr/>
        </p:nvPicPr>
        <p:blipFill>
          <a:blip r:embed="rId3" cstate="print"/>
          <a:srcRect/>
          <a:stretch>
            <a:fillRect/>
          </a:stretch>
        </p:blipFill>
        <p:spPr bwMode="auto">
          <a:xfrm>
            <a:off x="2714612" y="357165"/>
            <a:ext cx="3769605" cy="5150613"/>
          </a:xfrm>
          <a:prstGeom prst="rect">
            <a:avLst/>
          </a:prstGeom>
          <a:noFill/>
        </p:spPr>
      </p:pic>
      <p:sp>
        <p:nvSpPr>
          <p:cNvPr id="5" name="Прямоугольник 4"/>
          <p:cNvSpPr/>
          <p:nvPr/>
        </p:nvSpPr>
        <p:spPr>
          <a:xfrm>
            <a:off x="2214546" y="5500702"/>
            <a:ext cx="4920771"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000" b="1" dirty="0" smtClean="0">
                <a:solidFill>
                  <a:srgbClr val="FF0000"/>
                </a:solidFill>
              </a:rPr>
              <a:t>Henry Wadsworth Longfellow</a:t>
            </a:r>
            <a:endParaRPr lang="ru-RU" sz="3000" b="1" dirty="0" smtClean="0">
              <a:solidFill>
                <a:srgbClr val="FF0000"/>
              </a:solidFill>
            </a:endParaRPr>
          </a:p>
          <a:p>
            <a:pPr algn="ctr"/>
            <a:r>
              <a:rPr lang="en-US" sz="3000" b="1" dirty="0" smtClean="0">
                <a:solidFill>
                  <a:srgbClr val="FF0000"/>
                </a:solidFill>
              </a:rPr>
              <a:t>(1807-1882)</a:t>
            </a:r>
            <a:endParaRPr lang="ru-RU" sz="3000" b="1"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Картинки по запросу &quot;фон для презентации литературный вечер&quot;"/>
          <p:cNvPicPr>
            <a:picLocks noChangeAspect="1" noChangeArrowheads="1"/>
          </p:cNvPicPr>
          <p:nvPr/>
        </p:nvPicPr>
        <p:blipFill>
          <a:blip r:embed="rId2" cstate="print"/>
          <a:srcRect/>
          <a:stretch>
            <a:fillRect/>
          </a:stretch>
        </p:blipFill>
        <p:spPr bwMode="auto">
          <a:xfrm>
            <a:off x="0" y="0"/>
            <a:ext cx="9144001" cy="6858000"/>
          </a:xfrm>
          <a:prstGeom prst="rect">
            <a:avLst/>
          </a:prstGeom>
          <a:noFill/>
        </p:spPr>
      </p:pic>
      <p:pic>
        <p:nvPicPr>
          <p:cNvPr id="4098" name="Picture 2" descr="Картинки по запросу &quot;Joseph Rudyard (Kipling)&quot;"/>
          <p:cNvPicPr>
            <a:picLocks noChangeAspect="1" noChangeArrowheads="1"/>
          </p:cNvPicPr>
          <p:nvPr/>
        </p:nvPicPr>
        <p:blipFill>
          <a:blip r:embed="rId3" cstate="print"/>
          <a:srcRect/>
          <a:stretch>
            <a:fillRect/>
          </a:stretch>
        </p:blipFill>
        <p:spPr bwMode="auto">
          <a:xfrm>
            <a:off x="928662" y="1285860"/>
            <a:ext cx="3287935" cy="5000660"/>
          </a:xfrm>
          <a:prstGeom prst="rect">
            <a:avLst/>
          </a:prstGeom>
          <a:noFill/>
        </p:spPr>
      </p:pic>
      <p:sp>
        <p:nvSpPr>
          <p:cNvPr id="6" name="Прямоугольник 5"/>
          <p:cNvSpPr/>
          <p:nvPr/>
        </p:nvSpPr>
        <p:spPr>
          <a:xfrm>
            <a:off x="1625273" y="357166"/>
            <a:ext cx="6306534" cy="70788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solidFill>
                  <a:srgbClr val="FF0000"/>
                </a:solidFill>
              </a:rPr>
              <a:t>Give the name of the writer.</a:t>
            </a:r>
            <a:endParaRPr lang="ru-RU" sz="4000" b="1" cap="none" spc="0" dirty="0">
              <a:ln w="11430"/>
              <a:solidFill>
                <a:srgbClr val="FF0000"/>
              </a:solidFill>
              <a:effectLst>
                <a:outerShdw blurRad="50800" dist="39000" dir="5460000" algn="tl">
                  <a:srgbClr val="000000">
                    <a:alpha val="38000"/>
                  </a:srgbClr>
                </a:outerShdw>
              </a:effectLst>
            </a:endParaRPr>
          </a:p>
        </p:txBody>
      </p:sp>
      <p:sp>
        <p:nvSpPr>
          <p:cNvPr id="7" name="Прямоугольник 6"/>
          <p:cNvSpPr/>
          <p:nvPr/>
        </p:nvSpPr>
        <p:spPr>
          <a:xfrm>
            <a:off x="4369011" y="2000240"/>
            <a:ext cx="4348498" cy="2523768"/>
          </a:xfrm>
          <a:prstGeom prst="rect">
            <a:avLst/>
          </a:prstGeom>
          <a:noFill/>
        </p:spPr>
        <p:txBody>
          <a:bodyPr wrap="none" lIns="91440" tIns="45720" rIns="91440" bIns="45720">
            <a:spAutoFit/>
          </a:bodyPr>
          <a:lstStyle/>
          <a:p>
            <a:pPr algn="ctr"/>
            <a:r>
              <a:rPr 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Joseph Rudyard </a:t>
            </a:r>
          </a:p>
          <a:p>
            <a:pPr algn="ctr"/>
            <a:endParaRPr lang="en-US" sz="2000" b="1" u="sng"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endParaRPr lang="en-US" sz="2000" b="1" u="sng" dirty="0" smtClean="0">
              <a:ln w="17780" cmpd="sng">
                <a:solidFill>
                  <a:srgbClr val="FFFFFF"/>
                </a:solidFill>
                <a:prstDash val="solid"/>
                <a:miter lim="800000"/>
              </a:ln>
              <a:effectLst>
                <a:outerShdw blurRad="50800" algn="tl" rotWithShape="0">
                  <a:srgbClr val="000000"/>
                </a:outerShdw>
              </a:effectLst>
            </a:endParaRPr>
          </a:p>
          <a:p>
            <a:pPr algn="ctr"/>
            <a:r>
              <a:rPr lang="en-US" sz="2000" b="1" u="sng" dirty="0" smtClean="0">
                <a:ln w="17780" cmpd="sng">
                  <a:solidFill>
                    <a:srgbClr val="FFFFFF"/>
                  </a:solidFill>
                  <a:prstDash val="solid"/>
                  <a:miter lim="800000"/>
                </a:ln>
                <a:effectLst>
                  <a:outerShdw blurRad="50800" algn="tl" rotWithShape="0">
                    <a:srgbClr val="000000"/>
                  </a:outerShdw>
                </a:effectLst>
              </a:rPr>
              <a:t>____________________</a:t>
            </a:r>
          </a:p>
          <a:p>
            <a:pPr algn="ctr"/>
            <a:endParaRPr lang="en-US" sz="2000" b="1" u="sng"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3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(1865-1936)</a:t>
            </a:r>
            <a:endParaRPr lang="ru-RU" sz="3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8" name="TextBox 7"/>
          <p:cNvSpPr txBox="1"/>
          <p:nvPr/>
        </p:nvSpPr>
        <p:spPr>
          <a:xfrm>
            <a:off x="5572132" y="2857496"/>
            <a:ext cx="2143140" cy="1107996"/>
          </a:xfrm>
          <a:prstGeom prst="rect">
            <a:avLst/>
          </a:prstGeom>
          <a:noFill/>
        </p:spPr>
        <p:txBody>
          <a:bodyPr wrap="square" rtlCol="0">
            <a:spAutoFit/>
          </a:bodyPr>
          <a:lstStyle/>
          <a:p>
            <a:r>
              <a:rPr lang="en-US" sz="4800" b="1" dirty="0" smtClean="0">
                <a:ln w="17780" cmpd="sng">
                  <a:solidFill>
                    <a:srgbClr val="FFFFFF"/>
                  </a:solidFill>
                  <a:prstDash val="solid"/>
                  <a:miter lim="800000"/>
                </a:ln>
                <a:solidFill>
                  <a:srgbClr val="FF0000"/>
                </a:solidFill>
                <a:effectLst>
                  <a:outerShdw blurRad="50800" algn="tl" rotWithShape="0">
                    <a:srgbClr val="000000"/>
                  </a:outerShdw>
                </a:effectLst>
              </a:rPr>
              <a:t>Kipling</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Картинки по запросу &quot;фон для презентации литературный вечер&quot;"/>
          <p:cNvPicPr>
            <a:picLocks noChangeAspect="1" noChangeArrowheads="1"/>
          </p:cNvPicPr>
          <p:nvPr/>
        </p:nvPicPr>
        <p:blipFill>
          <a:blip r:embed="rId2" cstate="print"/>
          <a:srcRect/>
          <a:stretch>
            <a:fillRect/>
          </a:stretch>
        </p:blipFill>
        <p:spPr bwMode="auto">
          <a:xfrm>
            <a:off x="0" y="0"/>
            <a:ext cx="9144001" cy="6858000"/>
          </a:xfrm>
          <a:prstGeom prst="rect">
            <a:avLst/>
          </a:prstGeom>
          <a:noFill/>
        </p:spPr>
      </p:pic>
      <p:sp>
        <p:nvSpPr>
          <p:cNvPr id="5" name="Прямоугольник 4"/>
          <p:cNvSpPr/>
          <p:nvPr/>
        </p:nvSpPr>
        <p:spPr>
          <a:xfrm>
            <a:off x="1625273" y="357166"/>
            <a:ext cx="6306534" cy="70788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solidFill>
                  <a:srgbClr val="FF0000"/>
                </a:solidFill>
              </a:rPr>
              <a:t>Give the name of the writer.</a:t>
            </a:r>
            <a:endParaRPr lang="ru-RU" sz="4000" b="1" cap="none" spc="0" dirty="0">
              <a:ln w="11430"/>
              <a:solidFill>
                <a:srgbClr val="FF0000"/>
              </a:solidFill>
              <a:effectLst>
                <a:outerShdw blurRad="50800" dist="39000" dir="5460000" algn="tl">
                  <a:srgbClr val="000000">
                    <a:alpha val="38000"/>
                  </a:srgbClr>
                </a:outerShdw>
              </a:effectLst>
            </a:endParaRPr>
          </a:p>
        </p:txBody>
      </p:sp>
      <p:pic>
        <p:nvPicPr>
          <p:cNvPr id="3074" name="Picture 2" descr="Картинки по запросу &quot;Lewis (Carroll)&quot;"/>
          <p:cNvPicPr>
            <a:picLocks noChangeAspect="1" noChangeArrowheads="1"/>
          </p:cNvPicPr>
          <p:nvPr/>
        </p:nvPicPr>
        <p:blipFill>
          <a:blip r:embed="rId3" cstate="print"/>
          <a:srcRect/>
          <a:stretch>
            <a:fillRect/>
          </a:stretch>
        </p:blipFill>
        <p:spPr bwMode="auto">
          <a:xfrm>
            <a:off x="1071538" y="1000108"/>
            <a:ext cx="3357586" cy="5115381"/>
          </a:xfrm>
          <a:prstGeom prst="rect">
            <a:avLst/>
          </a:prstGeom>
          <a:noFill/>
        </p:spPr>
      </p:pic>
      <p:sp>
        <p:nvSpPr>
          <p:cNvPr id="7" name="Прямоугольник 6"/>
          <p:cNvSpPr/>
          <p:nvPr/>
        </p:nvSpPr>
        <p:spPr>
          <a:xfrm>
            <a:off x="5300076" y="1857364"/>
            <a:ext cx="2749471" cy="2523768"/>
          </a:xfrm>
          <a:prstGeom prst="rect">
            <a:avLst/>
          </a:prstGeom>
          <a:noFill/>
        </p:spPr>
        <p:txBody>
          <a:bodyPr wrap="none" lIns="91440" tIns="45720" rIns="91440" bIns="45720">
            <a:spAutoFit/>
          </a:bodyPr>
          <a:lstStyle/>
          <a:p>
            <a:pPr algn="ctr"/>
            <a:r>
              <a:rPr 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Lewis</a:t>
            </a:r>
          </a:p>
          <a:p>
            <a:pPr algn="ctr"/>
            <a:endParaRPr lang="en-US" sz="2000" b="1" u="sng"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endParaRPr lang="en-US" sz="2000" b="1" u="sng" dirty="0" smtClean="0">
              <a:ln w="17780" cmpd="sng">
                <a:solidFill>
                  <a:srgbClr val="FFFFFF"/>
                </a:solidFill>
                <a:prstDash val="solid"/>
                <a:miter lim="800000"/>
              </a:ln>
              <a:effectLst>
                <a:outerShdw blurRad="50800" algn="tl" rotWithShape="0">
                  <a:srgbClr val="000000"/>
                </a:outerShdw>
              </a:effectLst>
            </a:endParaRPr>
          </a:p>
          <a:p>
            <a:pPr algn="ctr"/>
            <a:r>
              <a:rPr lang="en-US" sz="2000" b="1" u="sng" dirty="0" smtClean="0">
                <a:ln w="17780" cmpd="sng">
                  <a:solidFill>
                    <a:srgbClr val="FFFFFF"/>
                  </a:solidFill>
                  <a:prstDash val="solid"/>
                  <a:miter lim="800000"/>
                </a:ln>
                <a:effectLst>
                  <a:outerShdw blurRad="50800" algn="tl" rotWithShape="0">
                    <a:srgbClr val="000000"/>
                  </a:outerShdw>
                </a:effectLst>
              </a:rPr>
              <a:t>____________________</a:t>
            </a:r>
          </a:p>
          <a:p>
            <a:pPr algn="ctr"/>
            <a:endParaRPr lang="en-US" sz="2000" b="1" u="sng"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3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(1832-1898)</a:t>
            </a:r>
            <a:endParaRPr lang="ru-RU" sz="3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8" name="TextBox 7"/>
          <p:cNvSpPr txBox="1"/>
          <p:nvPr/>
        </p:nvSpPr>
        <p:spPr>
          <a:xfrm>
            <a:off x="5786446" y="2714620"/>
            <a:ext cx="2143140" cy="1107996"/>
          </a:xfrm>
          <a:prstGeom prst="rect">
            <a:avLst/>
          </a:prstGeom>
          <a:noFill/>
        </p:spPr>
        <p:txBody>
          <a:bodyPr wrap="square" rtlCol="0">
            <a:spAutoFit/>
          </a:bodyPr>
          <a:lstStyle/>
          <a:p>
            <a:r>
              <a:rPr lang="en-US" sz="4800" b="1" dirty="0" smtClean="0">
                <a:ln w="17780" cmpd="sng">
                  <a:solidFill>
                    <a:srgbClr val="FFFFFF"/>
                  </a:solidFill>
                  <a:prstDash val="solid"/>
                  <a:miter lim="800000"/>
                </a:ln>
                <a:solidFill>
                  <a:srgbClr val="FF0000"/>
                </a:solidFill>
                <a:effectLst>
                  <a:outerShdw blurRad="50800" algn="tl" rotWithShape="0">
                    <a:srgbClr val="000000"/>
                  </a:outerShdw>
                </a:effectLst>
              </a:rPr>
              <a:t>Carroll</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Картинки по запросу &quot;фон для презентации литературный вечер&quot;"/>
          <p:cNvPicPr>
            <a:picLocks noChangeAspect="1" noChangeArrowheads="1"/>
          </p:cNvPicPr>
          <p:nvPr/>
        </p:nvPicPr>
        <p:blipFill>
          <a:blip r:embed="rId2" cstate="print"/>
          <a:srcRect/>
          <a:stretch>
            <a:fillRect/>
          </a:stretch>
        </p:blipFill>
        <p:spPr bwMode="auto">
          <a:xfrm>
            <a:off x="0" y="0"/>
            <a:ext cx="9144001" cy="6858000"/>
          </a:xfrm>
          <a:prstGeom prst="rect">
            <a:avLst/>
          </a:prstGeom>
          <a:noFill/>
        </p:spPr>
      </p:pic>
      <p:sp>
        <p:nvSpPr>
          <p:cNvPr id="5" name="Прямоугольник 4"/>
          <p:cNvSpPr/>
          <p:nvPr/>
        </p:nvSpPr>
        <p:spPr>
          <a:xfrm>
            <a:off x="1625273" y="357166"/>
            <a:ext cx="6306534" cy="70788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solidFill>
                  <a:srgbClr val="FF0000"/>
                </a:solidFill>
              </a:rPr>
              <a:t>Give the name of the writer.</a:t>
            </a:r>
            <a:endParaRPr lang="ru-RU" sz="4000" b="1" cap="none" spc="0" dirty="0">
              <a:ln w="11430"/>
              <a:solidFill>
                <a:srgbClr val="FF0000"/>
              </a:solidFill>
              <a:effectLst>
                <a:outerShdw blurRad="50800" dist="39000" dir="5460000" algn="tl">
                  <a:srgbClr val="000000">
                    <a:alpha val="38000"/>
                  </a:srgbClr>
                </a:outerShdw>
              </a:effectLst>
            </a:endParaRPr>
          </a:p>
        </p:txBody>
      </p:sp>
      <p:pic>
        <p:nvPicPr>
          <p:cNvPr id="2050" name="Picture 2" descr="Картинки по запросу &quot;Alan Alexander (Milne)&quot;"/>
          <p:cNvPicPr>
            <a:picLocks noChangeAspect="1" noChangeArrowheads="1"/>
          </p:cNvPicPr>
          <p:nvPr/>
        </p:nvPicPr>
        <p:blipFill>
          <a:blip r:embed="rId3" cstate="print"/>
          <a:srcRect/>
          <a:stretch>
            <a:fillRect/>
          </a:stretch>
        </p:blipFill>
        <p:spPr bwMode="auto">
          <a:xfrm>
            <a:off x="928662" y="1142984"/>
            <a:ext cx="3786215" cy="5037018"/>
          </a:xfrm>
          <a:prstGeom prst="rect">
            <a:avLst/>
          </a:prstGeom>
          <a:noFill/>
        </p:spPr>
      </p:pic>
      <p:sp>
        <p:nvSpPr>
          <p:cNvPr id="7" name="Прямоугольник 6"/>
          <p:cNvSpPr/>
          <p:nvPr/>
        </p:nvSpPr>
        <p:spPr>
          <a:xfrm>
            <a:off x="5287251" y="1857364"/>
            <a:ext cx="2775119" cy="3262432"/>
          </a:xfrm>
          <a:prstGeom prst="rect">
            <a:avLst/>
          </a:prstGeom>
          <a:noFill/>
        </p:spPr>
        <p:txBody>
          <a:bodyPr wrap="none" lIns="91440" tIns="45720" rIns="91440" bIns="45720">
            <a:spAutoFit/>
          </a:bodyPr>
          <a:lstStyle/>
          <a:p>
            <a:pPr algn="ctr"/>
            <a:r>
              <a:rPr 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Alan </a:t>
            </a:r>
          </a:p>
          <a:p>
            <a:pPr algn="ctr"/>
            <a:r>
              <a:rPr 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Alexander</a:t>
            </a:r>
          </a:p>
          <a:p>
            <a:pPr algn="ctr"/>
            <a:endParaRPr lang="en-US" sz="2000" b="1" u="sng"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endParaRPr lang="en-US" sz="2000" b="1" u="sng" dirty="0" smtClean="0">
              <a:ln w="17780" cmpd="sng">
                <a:solidFill>
                  <a:srgbClr val="FFFFFF"/>
                </a:solidFill>
                <a:prstDash val="solid"/>
                <a:miter lim="800000"/>
              </a:ln>
              <a:effectLst>
                <a:outerShdw blurRad="50800" algn="tl" rotWithShape="0">
                  <a:srgbClr val="000000"/>
                </a:outerShdw>
              </a:effectLst>
            </a:endParaRPr>
          </a:p>
          <a:p>
            <a:pPr algn="ctr"/>
            <a:r>
              <a:rPr lang="en-US" sz="2000" b="1" u="sng" dirty="0" smtClean="0">
                <a:ln w="17780" cmpd="sng">
                  <a:solidFill>
                    <a:srgbClr val="FFFFFF"/>
                  </a:solidFill>
                  <a:prstDash val="solid"/>
                  <a:miter lim="800000"/>
                </a:ln>
                <a:effectLst>
                  <a:outerShdw blurRad="50800" algn="tl" rotWithShape="0">
                    <a:srgbClr val="000000"/>
                  </a:outerShdw>
                </a:effectLst>
              </a:rPr>
              <a:t>____________________</a:t>
            </a:r>
          </a:p>
          <a:p>
            <a:pPr algn="ctr"/>
            <a:endParaRPr lang="en-US" sz="2000" b="1" u="sng"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3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(1882-1956)</a:t>
            </a:r>
            <a:endParaRPr lang="ru-RU" sz="3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8" name="TextBox 7"/>
          <p:cNvSpPr txBox="1"/>
          <p:nvPr/>
        </p:nvSpPr>
        <p:spPr>
          <a:xfrm>
            <a:off x="5786446" y="3429000"/>
            <a:ext cx="2143140" cy="1107996"/>
          </a:xfrm>
          <a:prstGeom prst="rect">
            <a:avLst/>
          </a:prstGeom>
          <a:noFill/>
        </p:spPr>
        <p:txBody>
          <a:bodyPr wrap="square" rtlCol="0">
            <a:spAutoFit/>
          </a:bodyPr>
          <a:lstStyle/>
          <a:p>
            <a:r>
              <a:rPr lang="en-US" sz="4800" b="1" dirty="0" smtClean="0">
                <a:ln w="17780" cmpd="sng">
                  <a:solidFill>
                    <a:srgbClr val="FFFFFF"/>
                  </a:solidFill>
                  <a:prstDash val="solid"/>
                  <a:miter lim="800000"/>
                </a:ln>
                <a:solidFill>
                  <a:srgbClr val="FF0000"/>
                </a:solidFill>
                <a:effectLst>
                  <a:outerShdw blurRad="50800" algn="tl" rotWithShape="0">
                    <a:srgbClr val="000000"/>
                  </a:outerShdw>
                </a:effectLst>
              </a:rPr>
              <a:t>Milne</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Картинки по запросу &quot;фон для презентации литературный вечер&quot;"/>
          <p:cNvPicPr>
            <a:picLocks noChangeAspect="1" noChangeArrowheads="1"/>
          </p:cNvPicPr>
          <p:nvPr/>
        </p:nvPicPr>
        <p:blipFill>
          <a:blip r:embed="rId2" cstate="print"/>
          <a:srcRect/>
          <a:stretch>
            <a:fillRect/>
          </a:stretch>
        </p:blipFill>
        <p:spPr bwMode="auto">
          <a:xfrm>
            <a:off x="0" y="0"/>
            <a:ext cx="9144001" cy="6858000"/>
          </a:xfrm>
          <a:prstGeom prst="rect">
            <a:avLst/>
          </a:prstGeom>
          <a:noFill/>
        </p:spPr>
      </p:pic>
      <p:sp>
        <p:nvSpPr>
          <p:cNvPr id="5" name="Прямоугольник 4"/>
          <p:cNvSpPr/>
          <p:nvPr/>
        </p:nvSpPr>
        <p:spPr>
          <a:xfrm>
            <a:off x="1625273" y="357166"/>
            <a:ext cx="6306534" cy="70788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solidFill>
                  <a:srgbClr val="FF0000"/>
                </a:solidFill>
              </a:rPr>
              <a:t>Give the name of the writer.</a:t>
            </a:r>
            <a:endParaRPr lang="ru-RU" sz="4000" b="1" cap="none" spc="0" dirty="0">
              <a:ln w="11430"/>
              <a:solidFill>
                <a:srgbClr val="FF0000"/>
              </a:solidFill>
              <a:effectLst>
                <a:outerShdw blurRad="50800" dist="39000" dir="5460000" algn="tl">
                  <a:srgbClr val="000000">
                    <a:alpha val="38000"/>
                  </a:srgbClr>
                </a:outerShdw>
              </a:effectLst>
            </a:endParaRPr>
          </a:p>
        </p:txBody>
      </p:sp>
      <p:pic>
        <p:nvPicPr>
          <p:cNvPr id="1026" name="Picture 2" descr="Картинки по запросу &quot;Daniel (Defo)&quot;"/>
          <p:cNvPicPr>
            <a:picLocks noChangeAspect="1" noChangeArrowheads="1"/>
          </p:cNvPicPr>
          <p:nvPr/>
        </p:nvPicPr>
        <p:blipFill>
          <a:blip r:embed="rId3" cstate="print"/>
          <a:srcRect/>
          <a:stretch>
            <a:fillRect/>
          </a:stretch>
        </p:blipFill>
        <p:spPr bwMode="auto">
          <a:xfrm>
            <a:off x="714348" y="1357298"/>
            <a:ext cx="4003635" cy="4786346"/>
          </a:xfrm>
          <a:prstGeom prst="rect">
            <a:avLst/>
          </a:prstGeom>
          <a:noFill/>
        </p:spPr>
      </p:pic>
      <p:sp>
        <p:nvSpPr>
          <p:cNvPr id="7" name="Прямоугольник 6"/>
          <p:cNvSpPr/>
          <p:nvPr/>
        </p:nvSpPr>
        <p:spPr>
          <a:xfrm>
            <a:off x="5300076" y="1857364"/>
            <a:ext cx="2749471" cy="2523768"/>
          </a:xfrm>
          <a:prstGeom prst="rect">
            <a:avLst/>
          </a:prstGeom>
          <a:noFill/>
        </p:spPr>
        <p:txBody>
          <a:bodyPr wrap="none" lIns="91440" tIns="45720" rIns="91440" bIns="45720">
            <a:spAutoFit/>
          </a:bodyPr>
          <a:lstStyle/>
          <a:p>
            <a:pPr algn="ctr"/>
            <a:r>
              <a:rPr 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Daniel</a:t>
            </a:r>
          </a:p>
          <a:p>
            <a:pPr algn="ctr"/>
            <a:endParaRPr lang="en-US" sz="2000" b="1" u="sng"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endParaRPr lang="en-US" sz="2000" b="1" u="sng" dirty="0" smtClean="0">
              <a:ln w="17780" cmpd="sng">
                <a:solidFill>
                  <a:srgbClr val="FFFFFF"/>
                </a:solidFill>
                <a:prstDash val="solid"/>
                <a:miter lim="800000"/>
              </a:ln>
              <a:effectLst>
                <a:outerShdw blurRad="50800" algn="tl" rotWithShape="0">
                  <a:srgbClr val="000000"/>
                </a:outerShdw>
              </a:effectLst>
            </a:endParaRPr>
          </a:p>
          <a:p>
            <a:pPr algn="ctr"/>
            <a:r>
              <a:rPr lang="en-US" sz="2000" b="1" u="sng" dirty="0" smtClean="0">
                <a:ln w="17780" cmpd="sng">
                  <a:solidFill>
                    <a:srgbClr val="FFFFFF"/>
                  </a:solidFill>
                  <a:prstDash val="solid"/>
                  <a:miter lim="800000"/>
                </a:ln>
                <a:effectLst>
                  <a:outerShdw blurRad="50800" algn="tl" rotWithShape="0">
                    <a:srgbClr val="000000"/>
                  </a:outerShdw>
                </a:effectLst>
              </a:rPr>
              <a:t>____________________</a:t>
            </a:r>
          </a:p>
          <a:p>
            <a:pPr algn="ctr"/>
            <a:endParaRPr lang="en-US" sz="2000" b="1" u="sng"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3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(1660-1731)</a:t>
            </a:r>
            <a:endParaRPr lang="ru-RU" sz="3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8" name="TextBox 7"/>
          <p:cNvSpPr txBox="1"/>
          <p:nvPr/>
        </p:nvSpPr>
        <p:spPr>
          <a:xfrm>
            <a:off x="5929322" y="2714620"/>
            <a:ext cx="1428760" cy="830997"/>
          </a:xfrm>
          <a:prstGeom prst="rect">
            <a:avLst/>
          </a:prstGeom>
          <a:noFill/>
        </p:spPr>
        <p:txBody>
          <a:bodyPr wrap="square" rtlCol="0">
            <a:spAutoFit/>
          </a:bodyPr>
          <a:lstStyle/>
          <a:p>
            <a:r>
              <a:rPr lang="en-US" sz="4800" b="1" dirty="0" err="1" smtClean="0">
                <a:ln w="17780" cmpd="sng">
                  <a:solidFill>
                    <a:srgbClr val="FFFFFF"/>
                  </a:solidFill>
                  <a:prstDash val="solid"/>
                  <a:miter lim="800000"/>
                </a:ln>
                <a:solidFill>
                  <a:srgbClr val="FF0000"/>
                </a:solidFill>
                <a:effectLst>
                  <a:outerShdw blurRad="50800" algn="tl" rotWithShape="0">
                    <a:srgbClr val="000000"/>
                  </a:outerShdw>
                </a:effectLst>
              </a:rPr>
              <a:t>Defo</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Картинки по запросу &quot;фон для презентации литературный вечер&quot;"/>
          <p:cNvPicPr>
            <a:picLocks noChangeAspect="1" noChangeArrowheads="1"/>
          </p:cNvPicPr>
          <p:nvPr/>
        </p:nvPicPr>
        <p:blipFill>
          <a:blip r:embed="rId2" cstate="print"/>
          <a:srcRect/>
          <a:stretch>
            <a:fillRect/>
          </a:stretch>
        </p:blipFill>
        <p:spPr bwMode="auto">
          <a:xfrm>
            <a:off x="0" y="0"/>
            <a:ext cx="9144001" cy="6858000"/>
          </a:xfrm>
          <a:prstGeom prst="rect">
            <a:avLst/>
          </a:prstGeom>
          <a:noFill/>
        </p:spPr>
      </p:pic>
      <p:sp>
        <p:nvSpPr>
          <p:cNvPr id="5" name="Прямоугольник 4"/>
          <p:cNvSpPr/>
          <p:nvPr/>
        </p:nvSpPr>
        <p:spPr>
          <a:xfrm>
            <a:off x="1625273" y="357166"/>
            <a:ext cx="6306534" cy="70788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solidFill>
                  <a:srgbClr val="FF0000"/>
                </a:solidFill>
              </a:rPr>
              <a:t>Give the name of the writer.</a:t>
            </a:r>
            <a:endParaRPr lang="ru-RU" sz="4000" b="1" cap="none" spc="0" dirty="0">
              <a:ln w="11430"/>
              <a:solidFill>
                <a:srgbClr val="FF0000"/>
              </a:solidFill>
              <a:effectLst>
                <a:outerShdw blurRad="50800" dist="39000" dir="5460000" algn="tl">
                  <a:srgbClr val="000000">
                    <a:alpha val="38000"/>
                  </a:srgbClr>
                </a:outerShdw>
              </a:effectLst>
            </a:endParaRPr>
          </a:p>
        </p:txBody>
      </p:sp>
      <p:pic>
        <p:nvPicPr>
          <p:cNvPr id="7170" name="Picture 2" descr="Картинки по запросу &quot;Robert (Burns)&quot;"/>
          <p:cNvPicPr>
            <a:picLocks noChangeAspect="1" noChangeArrowheads="1"/>
          </p:cNvPicPr>
          <p:nvPr/>
        </p:nvPicPr>
        <p:blipFill>
          <a:blip r:embed="rId3" cstate="print"/>
          <a:srcRect/>
          <a:stretch>
            <a:fillRect/>
          </a:stretch>
        </p:blipFill>
        <p:spPr bwMode="auto">
          <a:xfrm>
            <a:off x="642910" y="1285860"/>
            <a:ext cx="4006958" cy="5072098"/>
          </a:xfrm>
          <a:prstGeom prst="rect">
            <a:avLst/>
          </a:prstGeom>
          <a:noFill/>
        </p:spPr>
      </p:pic>
      <p:sp>
        <p:nvSpPr>
          <p:cNvPr id="7" name="Прямоугольник 6"/>
          <p:cNvSpPr/>
          <p:nvPr/>
        </p:nvSpPr>
        <p:spPr>
          <a:xfrm>
            <a:off x="5300075" y="1857364"/>
            <a:ext cx="2749471" cy="2523768"/>
          </a:xfrm>
          <a:prstGeom prst="rect">
            <a:avLst/>
          </a:prstGeom>
          <a:noFill/>
        </p:spPr>
        <p:txBody>
          <a:bodyPr wrap="none" lIns="91440" tIns="45720" rIns="91440" bIns="45720">
            <a:spAutoFit/>
          </a:bodyPr>
          <a:lstStyle/>
          <a:p>
            <a:pPr algn="ctr"/>
            <a:r>
              <a:rPr 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Robert</a:t>
            </a:r>
            <a:endParaRPr lang="en-US" sz="4800" dirty="0" smtClean="0"/>
          </a:p>
          <a:p>
            <a:pPr algn="ctr"/>
            <a:endParaRPr lang="en-US" sz="2000" b="1" u="sng"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endParaRPr lang="en-US" sz="2000" b="1" u="sng" dirty="0" smtClean="0">
              <a:ln w="17780" cmpd="sng">
                <a:solidFill>
                  <a:srgbClr val="FFFFFF"/>
                </a:solidFill>
                <a:prstDash val="solid"/>
                <a:miter lim="800000"/>
              </a:ln>
              <a:effectLst>
                <a:outerShdw blurRad="50800" algn="tl" rotWithShape="0">
                  <a:srgbClr val="000000"/>
                </a:outerShdw>
              </a:effectLst>
            </a:endParaRPr>
          </a:p>
          <a:p>
            <a:pPr algn="ctr"/>
            <a:r>
              <a:rPr lang="en-US" sz="2000" b="1" u="sng" dirty="0" smtClean="0">
                <a:ln w="17780" cmpd="sng">
                  <a:solidFill>
                    <a:srgbClr val="FFFFFF"/>
                  </a:solidFill>
                  <a:prstDash val="solid"/>
                  <a:miter lim="800000"/>
                </a:ln>
                <a:effectLst>
                  <a:outerShdw blurRad="50800" algn="tl" rotWithShape="0">
                    <a:srgbClr val="000000"/>
                  </a:outerShdw>
                </a:effectLst>
              </a:rPr>
              <a:t>____________________</a:t>
            </a:r>
          </a:p>
          <a:p>
            <a:pPr algn="ctr"/>
            <a:endParaRPr lang="en-US" sz="2000" b="1" u="sng"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3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(1759-1796)</a:t>
            </a:r>
            <a:endParaRPr lang="ru-RU" sz="3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8" name="TextBox 7"/>
          <p:cNvSpPr txBox="1"/>
          <p:nvPr/>
        </p:nvSpPr>
        <p:spPr>
          <a:xfrm>
            <a:off x="5857884" y="2714620"/>
            <a:ext cx="1714512" cy="830997"/>
          </a:xfrm>
          <a:prstGeom prst="rect">
            <a:avLst/>
          </a:prstGeom>
          <a:noFill/>
        </p:spPr>
        <p:txBody>
          <a:bodyPr wrap="square" rtlCol="0">
            <a:spAutoFit/>
          </a:bodyPr>
          <a:lstStyle/>
          <a:p>
            <a:r>
              <a:rPr lang="en-US" sz="4800" b="1" dirty="0" smtClean="0">
                <a:ln w="17780" cmpd="sng">
                  <a:solidFill>
                    <a:srgbClr val="FFFFFF"/>
                  </a:solidFill>
                  <a:prstDash val="solid"/>
                  <a:miter lim="800000"/>
                </a:ln>
                <a:solidFill>
                  <a:srgbClr val="FF0000"/>
                </a:solidFill>
                <a:effectLst>
                  <a:outerShdw blurRad="50800" algn="tl" rotWithShape="0">
                    <a:srgbClr val="000000"/>
                  </a:outerShdw>
                </a:effectLst>
              </a:rPr>
              <a:t>Burns</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Картинки по запросу &quot;фон для презентации литературный вечер&quot;"/>
          <p:cNvPicPr>
            <a:picLocks noChangeAspect="1" noChangeArrowheads="1"/>
          </p:cNvPicPr>
          <p:nvPr/>
        </p:nvPicPr>
        <p:blipFill>
          <a:blip r:embed="rId2" cstate="print"/>
          <a:srcRect/>
          <a:stretch>
            <a:fillRect/>
          </a:stretch>
        </p:blipFill>
        <p:spPr bwMode="auto">
          <a:xfrm>
            <a:off x="0" y="0"/>
            <a:ext cx="9144001" cy="6858000"/>
          </a:xfrm>
          <a:prstGeom prst="rect">
            <a:avLst/>
          </a:prstGeom>
          <a:noFill/>
        </p:spPr>
      </p:pic>
      <p:sp>
        <p:nvSpPr>
          <p:cNvPr id="5" name="Прямоугольник 4"/>
          <p:cNvSpPr/>
          <p:nvPr/>
        </p:nvSpPr>
        <p:spPr>
          <a:xfrm>
            <a:off x="1625273" y="357166"/>
            <a:ext cx="6306534" cy="70788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solidFill>
                  <a:srgbClr val="FF0000"/>
                </a:solidFill>
              </a:rPr>
              <a:t>Give the name of the writer.</a:t>
            </a:r>
            <a:endParaRPr lang="ru-RU" sz="4000" b="1" cap="none" spc="0" dirty="0">
              <a:ln w="11430"/>
              <a:solidFill>
                <a:srgbClr val="FF0000"/>
              </a:solidFill>
              <a:effectLst>
                <a:outerShdw blurRad="50800" dist="39000" dir="5460000" algn="tl">
                  <a:srgbClr val="000000">
                    <a:alpha val="38000"/>
                  </a:srgbClr>
                </a:outerShdw>
              </a:effectLst>
            </a:endParaRPr>
          </a:p>
        </p:txBody>
      </p:sp>
      <p:pic>
        <p:nvPicPr>
          <p:cNvPr id="6146" name="Picture 2" descr="Картинки по запросу &quot;William (Shakespeare)&quot;"/>
          <p:cNvPicPr>
            <a:picLocks noChangeAspect="1" noChangeArrowheads="1"/>
          </p:cNvPicPr>
          <p:nvPr/>
        </p:nvPicPr>
        <p:blipFill>
          <a:blip r:embed="rId3" cstate="print"/>
          <a:srcRect/>
          <a:stretch>
            <a:fillRect/>
          </a:stretch>
        </p:blipFill>
        <p:spPr bwMode="auto">
          <a:xfrm>
            <a:off x="714348" y="1142984"/>
            <a:ext cx="4071966" cy="5056025"/>
          </a:xfrm>
          <a:prstGeom prst="rect">
            <a:avLst/>
          </a:prstGeom>
          <a:noFill/>
        </p:spPr>
      </p:pic>
      <p:sp>
        <p:nvSpPr>
          <p:cNvPr id="7" name="Прямоугольник 6"/>
          <p:cNvSpPr/>
          <p:nvPr/>
        </p:nvSpPr>
        <p:spPr>
          <a:xfrm>
            <a:off x="5300074" y="1857364"/>
            <a:ext cx="2749471" cy="2523768"/>
          </a:xfrm>
          <a:prstGeom prst="rect">
            <a:avLst/>
          </a:prstGeom>
          <a:noFill/>
        </p:spPr>
        <p:txBody>
          <a:bodyPr wrap="none" lIns="91440" tIns="45720" rIns="91440" bIns="45720">
            <a:spAutoFit/>
          </a:bodyPr>
          <a:lstStyle/>
          <a:p>
            <a:pPr algn="ctr"/>
            <a:r>
              <a:rPr 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William</a:t>
            </a:r>
            <a:endParaRPr lang="en-US" sz="4800" dirty="0" smtClean="0"/>
          </a:p>
          <a:p>
            <a:pPr algn="ctr"/>
            <a:endParaRPr lang="en-US" sz="2000" b="1" u="sng"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endParaRPr lang="en-US" sz="2000" b="1" u="sng" dirty="0" smtClean="0">
              <a:ln w="17780" cmpd="sng">
                <a:solidFill>
                  <a:srgbClr val="FFFFFF"/>
                </a:solidFill>
                <a:prstDash val="solid"/>
                <a:miter lim="800000"/>
              </a:ln>
              <a:effectLst>
                <a:outerShdw blurRad="50800" algn="tl" rotWithShape="0">
                  <a:srgbClr val="000000"/>
                </a:outerShdw>
              </a:effectLst>
            </a:endParaRPr>
          </a:p>
          <a:p>
            <a:pPr algn="ctr"/>
            <a:r>
              <a:rPr lang="en-US" sz="2000" b="1" u="sng" dirty="0" smtClean="0">
                <a:ln w="17780" cmpd="sng">
                  <a:solidFill>
                    <a:srgbClr val="FFFFFF"/>
                  </a:solidFill>
                  <a:prstDash val="solid"/>
                  <a:miter lim="800000"/>
                </a:ln>
                <a:effectLst>
                  <a:outerShdw blurRad="50800" algn="tl" rotWithShape="0">
                    <a:srgbClr val="000000"/>
                  </a:outerShdw>
                </a:effectLst>
              </a:rPr>
              <a:t>____________________</a:t>
            </a:r>
          </a:p>
          <a:p>
            <a:pPr algn="ctr"/>
            <a:endParaRPr lang="en-US" sz="2000" b="1" u="sng"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3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(1564-1616)</a:t>
            </a:r>
            <a:endParaRPr lang="ru-RU" sz="3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8" name="TextBox 7"/>
          <p:cNvSpPr txBox="1"/>
          <p:nvPr/>
        </p:nvSpPr>
        <p:spPr>
          <a:xfrm>
            <a:off x="5000628" y="2643182"/>
            <a:ext cx="3929090" cy="830997"/>
          </a:xfrm>
          <a:prstGeom prst="rect">
            <a:avLst/>
          </a:prstGeom>
          <a:noFill/>
        </p:spPr>
        <p:txBody>
          <a:bodyPr wrap="square" rtlCol="0">
            <a:spAutoFit/>
          </a:bodyPr>
          <a:lstStyle/>
          <a:p>
            <a:r>
              <a:rPr lang="en-US" sz="4800" b="1" dirty="0" smtClean="0">
                <a:ln w="17780" cmpd="sng">
                  <a:solidFill>
                    <a:srgbClr val="FFFFFF"/>
                  </a:solidFill>
                  <a:prstDash val="solid"/>
                  <a:miter lim="800000"/>
                </a:ln>
                <a:solidFill>
                  <a:srgbClr val="FF0000"/>
                </a:solidFill>
                <a:effectLst>
                  <a:outerShdw blurRad="50800" algn="tl" rotWithShape="0">
                    <a:srgbClr val="000000"/>
                  </a:outerShdw>
                </a:effectLst>
              </a:rPr>
              <a:t>Shakespeare</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Картинки по запросу &quot;фон для презентации литературный вечер&quot;"/>
          <p:cNvPicPr>
            <a:picLocks noChangeAspect="1" noChangeArrowheads="1"/>
          </p:cNvPicPr>
          <p:nvPr/>
        </p:nvPicPr>
        <p:blipFill>
          <a:blip r:embed="rId2" cstate="print"/>
          <a:srcRect/>
          <a:stretch>
            <a:fillRect/>
          </a:stretch>
        </p:blipFill>
        <p:spPr bwMode="auto">
          <a:xfrm>
            <a:off x="0" y="0"/>
            <a:ext cx="9144001" cy="6858000"/>
          </a:xfrm>
          <a:prstGeom prst="rect">
            <a:avLst/>
          </a:prstGeom>
          <a:noFill/>
        </p:spPr>
      </p:pic>
      <p:sp>
        <p:nvSpPr>
          <p:cNvPr id="5" name="Прямоугольник 4"/>
          <p:cNvSpPr/>
          <p:nvPr/>
        </p:nvSpPr>
        <p:spPr>
          <a:xfrm>
            <a:off x="1625273" y="357166"/>
            <a:ext cx="6306534" cy="70788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solidFill>
                  <a:srgbClr val="FF0000"/>
                </a:solidFill>
              </a:rPr>
              <a:t>Give the name of the writer.</a:t>
            </a:r>
            <a:endParaRPr lang="ru-RU" sz="4000" b="1" cap="none" spc="0" dirty="0">
              <a:ln w="11430"/>
              <a:solidFill>
                <a:srgbClr val="FF0000"/>
              </a:solidFill>
              <a:effectLst>
                <a:outerShdw blurRad="50800" dist="39000" dir="5460000" algn="tl">
                  <a:srgbClr val="000000">
                    <a:alpha val="38000"/>
                  </a:srgbClr>
                </a:outerShdw>
              </a:effectLst>
            </a:endParaRPr>
          </a:p>
        </p:txBody>
      </p:sp>
      <p:pic>
        <p:nvPicPr>
          <p:cNvPr id="5124" name="Picture 4" descr="Картинки по запросу &quot;Joanne Kathleen (Rowling)&quot;"/>
          <p:cNvPicPr>
            <a:picLocks noChangeAspect="1" noChangeArrowheads="1"/>
          </p:cNvPicPr>
          <p:nvPr/>
        </p:nvPicPr>
        <p:blipFill>
          <a:blip r:embed="rId3" cstate="print"/>
          <a:srcRect/>
          <a:stretch>
            <a:fillRect/>
          </a:stretch>
        </p:blipFill>
        <p:spPr bwMode="auto">
          <a:xfrm>
            <a:off x="785786" y="1285860"/>
            <a:ext cx="3714776" cy="4643471"/>
          </a:xfrm>
          <a:prstGeom prst="rect">
            <a:avLst/>
          </a:prstGeom>
          <a:noFill/>
        </p:spPr>
      </p:pic>
      <p:sp>
        <p:nvSpPr>
          <p:cNvPr id="8" name="Прямоугольник 7"/>
          <p:cNvSpPr/>
          <p:nvPr/>
        </p:nvSpPr>
        <p:spPr>
          <a:xfrm>
            <a:off x="5300075" y="1857364"/>
            <a:ext cx="2749471" cy="3262432"/>
          </a:xfrm>
          <a:prstGeom prst="rect">
            <a:avLst/>
          </a:prstGeom>
          <a:noFill/>
        </p:spPr>
        <p:txBody>
          <a:bodyPr wrap="none" lIns="91440" tIns="45720" rIns="91440" bIns="45720">
            <a:spAutoFit/>
          </a:bodyPr>
          <a:lstStyle/>
          <a:p>
            <a:pPr algn="ctr"/>
            <a:r>
              <a:rPr 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Joanne </a:t>
            </a:r>
          </a:p>
          <a:p>
            <a:pPr algn="ctr"/>
            <a:r>
              <a:rPr 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Kathleen</a:t>
            </a:r>
            <a:endParaRPr lang="en-US" sz="4800" dirty="0" smtClean="0"/>
          </a:p>
          <a:p>
            <a:pPr algn="ctr"/>
            <a:endParaRPr lang="en-US" sz="2000" b="1" u="sng"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endParaRPr lang="en-US" sz="2000" b="1" u="sng" dirty="0" smtClean="0">
              <a:ln w="17780" cmpd="sng">
                <a:solidFill>
                  <a:srgbClr val="FFFFFF"/>
                </a:solidFill>
                <a:prstDash val="solid"/>
                <a:miter lim="800000"/>
              </a:ln>
              <a:effectLst>
                <a:outerShdw blurRad="50800" algn="tl" rotWithShape="0">
                  <a:srgbClr val="000000"/>
                </a:outerShdw>
              </a:effectLst>
            </a:endParaRPr>
          </a:p>
          <a:p>
            <a:pPr algn="ctr"/>
            <a:r>
              <a:rPr lang="en-US" sz="2000" b="1" u="sng" dirty="0" smtClean="0">
                <a:ln w="17780" cmpd="sng">
                  <a:solidFill>
                    <a:srgbClr val="FFFFFF"/>
                  </a:solidFill>
                  <a:prstDash val="solid"/>
                  <a:miter lim="800000"/>
                </a:ln>
                <a:effectLst>
                  <a:outerShdw blurRad="50800" algn="tl" rotWithShape="0">
                    <a:srgbClr val="000000"/>
                  </a:outerShdw>
                </a:effectLst>
              </a:rPr>
              <a:t>____________________</a:t>
            </a:r>
          </a:p>
          <a:p>
            <a:pPr algn="ctr"/>
            <a:endParaRPr lang="en-US" sz="2000" b="1" u="sng"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3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(1965)</a:t>
            </a:r>
            <a:endParaRPr lang="ru-RU" sz="3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9" name="TextBox 8"/>
          <p:cNvSpPr txBox="1"/>
          <p:nvPr/>
        </p:nvSpPr>
        <p:spPr>
          <a:xfrm>
            <a:off x="5572132" y="3357562"/>
            <a:ext cx="2286016" cy="830997"/>
          </a:xfrm>
          <a:prstGeom prst="rect">
            <a:avLst/>
          </a:prstGeom>
          <a:noFill/>
        </p:spPr>
        <p:txBody>
          <a:bodyPr wrap="square" rtlCol="0">
            <a:spAutoFit/>
          </a:bodyPr>
          <a:lstStyle/>
          <a:p>
            <a:r>
              <a:rPr lang="en-US" sz="4800" b="1" dirty="0" smtClean="0">
                <a:ln w="17780" cmpd="sng">
                  <a:solidFill>
                    <a:srgbClr val="FFFFFF"/>
                  </a:solidFill>
                  <a:prstDash val="solid"/>
                  <a:miter lim="800000"/>
                </a:ln>
                <a:solidFill>
                  <a:srgbClr val="FF0000"/>
                </a:solidFill>
                <a:effectLst>
                  <a:outerShdw blurRad="50800" algn="tl" rotWithShape="0">
                    <a:srgbClr val="000000"/>
                  </a:outerShdw>
                </a:effectLst>
              </a:rPr>
              <a:t>Rowling</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296</TotalTime>
  <Words>778</Words>
  <Application>Microsoft Office PowerPoint</Application>
  <PresentationFormat>Экран (4:3)</PresentationFormat>
  <Paragraphs>179</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Пользователь</dc:creator>
  <cp:lastModifiedBy>Пользователь</cp:lastModifiedBy>
  <cp:revision>35</cp:revision>
  <dcterms:created xsi:type="dcterms:W3CDTF">2021-02-07T14:18:02Z</dcterms:created>
  <dcterms:modified xsi:type="dcterms:W3CDTF">2021-02-14T13:04:55Z</dcterms:modified>
</cp:coreProperties>
</file>